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75" r:id="rId12"/>
    <p:sldId id="265" r:id="rId13"/>
    <p:sldId id="266" r:id="rId14"/>
    <p:sldId id="268" r:id="rId15"/>
    <p:sldId id="270" r:id="rId16"/>
    <p:sldId id="269" r:id="rId17"/>
    <p:sldId id="271" r:id="rId18"/>
    <p:sldId id="272" r:id="rId19"/>
    <p:sldId id="273" r:id="rId20"/>
    <p:sldId id="276" r:id="rId21"/>
    <p:sldId id="274" r:id="rId2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2956693692220223"/>
          <c:y val="0.34365506347905606"/>
          <c:w val="0.54713817301027279"/>
          <c:h val="0.6563449365209439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Pacjenci przyjęci do szpitala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2C1-4041-BCAD-4251418B95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2C1-4041-BCAD-4251418B95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2C1-4041-BCAD-4251418B951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2C1-4041-BCAD-4251418B951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2C1-4041-BCAD-4251418B951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2C1-4041-BCAD-4251418B951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2C1-4041-BCAD-4251418B951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42C1-4041-BCAD-4251418B95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grodziski</c:v>
                </c:pt>
                <c:pt idx="1">
                  <c:v>żyrardowski</c:v>
                </c:pt>
                <c:pt idx="2">
                  <c:v>sochaczewski</c:v>
                </c:pt>
                <c:pt idx="3">
                  <c:v>warszawski-zachodni</c:v>
                </c:pt>
                <c:pt idx="4">
                  <c:v>pruszkowski</c:v>
                </c:pt>
                <c:pt idx="5">
                  <c:v>pozostali:bezdomni,obcokrajowcy,NN</c:v>
                </c:pt>
                <c:pt idx="6">
                  <c:v>pozostali z woj. mazowieckiego</c:v>
                </c:pt>
                <c:pt idx="7">
                  <c:v>spoza woj. mazowieckiego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5515</c:v>
                </c:pt>
                <c:pt idx="1">
                  <c:v>2019</c:v>
                </c:pt>
                <c:pt idx="2">
                  <c:v>1061</c:v>
                </c:pt>
                <c:pt idx="3">
                  <c:v>1668</c:v>
                </c:pt>
                <c:pt idx="4">
                  <c:v>1659</c:v>
                </c:pt>
                <c:pt idx="5">
                  <c:v>169</c:v>
                </c:pt>
                <c:pt idx="6">
                  <c:v>2011</c:v>
                </c:pt>
                <c:pt idx="7">
                  <c:v>1586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2C1-4041-BCAD-4251418B951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6803701141066656E-3"/>
          <c:y val="0.12112829153407646"/>
          <c:w val="0.36076584490244873"/>
          <c:h val="0.284929926567299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380276768809474"/>
          <c:y val="1.4461315979754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27210696960093611"/>
          <c:y val="0.32949140576516872"/>
          <c:w val="0.56724116915726086"/>
          <c:h val="0.67050859423483122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Pacjenci przyjęci do SOR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3C-4C9C-9808-175CEC96AC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3C-4C9C-9808-175CEC96AC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3C-4C9C-9808-175CEC96AC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33C-4C9C-9808-175CEC96AC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33C-4C9C-9808-175CEC96AC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33C-4C9C-9808-175CEC96AC0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33C-4C9C-9808-175CEC96AC0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33C-4C9C-9808-175CEC96AC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grodziski</c:v>
                </c:pt>
                <c:pt idx="1">
                  <c:v>żyrardowski</c:v>
                </c:pt>
                <c:pt idx="2">
                  <c:v>sochaczewski</c:v>
                </c:pt>
                <c:pt idx="3">
                  <c:v>warszawski-zachodni</c:v>
                </c:pt>
                <c:pt idx="4">
                  <c:v>pruszkowski</c:v>
                </c:pt>
                <c:pt idx="5">
                  <c:v>pozostali:bezdomni,obcokrajowcy,NN</c:v>
                </c:pt>
                <c:pt idx="6">
                  <c:v>pozostali z woj. mazowieckiego</c:v>
                </c:pt>
                <c:pt idx="7">
                  <c:v>spoza woj. mazowieckiego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14284</c:v>
                </c:pt>
                <c:pt idx="1">
                  <c:v>3370</c:v>
                </c:pt>
                <c:pt idx="2">
                  <c:v>1159</c:v>
                </c:pt>
                <c:pt idx="3">
                  <c:v>4207</c:v>
                </c:pt>
                <c:pt idx="4">
                  <c:v>4935</c:v>
                </c:pt>
                <c:pt idx="5">
                  <c:v>226</c:v>
                </c:pt>
                <c:pt idx="6">
                  <c:v>2439</c:v>
                </c:pt>
                <c:pt idx="7">
                  <c:v>1872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33C-4C9C-9808-175CEC96AC0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9999991313458877E-2"/>
          <c:y val="6.3670644867929768E-2"/>
          <c:w val="0.3296503267616176"/>
          <c:h val="0.402942351415815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8319CC-AA9A-4C94-A26E-8FDDAFBB8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A672F13-E9A0-41D1-9852-92F20A6E7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169BE8-2EA7-43E2-A778-BA31581B8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CFF779-7A6A-4A2C-9C57-AFC5D9E3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7012CD-0723-490D-90A4-B2236C47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23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2E3C49-F5D8-44B3-8B2A-8459F18A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61429B2-B808-4CFA-990C-A600869B4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07D911-2B58-4630-95AA-C9EE30D3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6B1B69-B8B2-442F-9942-1111BC6E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F963F7-1EE9-46E2-84E7-16839E1E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963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B484C1B-767D-4266-ABBA-A834F9A8C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7588EAA-95A2-4511-A591-C8A436FA1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190307-28E5-4911-8CAD-FB8DE8F75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E6443F-A7AD-4CF5-8559-924E4CF1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944E69-B58B-42E7-A89E-FE0B1701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65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2F93BC-4329-4DC6-B137-DE7B252A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035A6D-3704-4798-B2A7-AEDE8A425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47D8FF-7A3A-4018-9B47-9092C818C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E159CC-3519-429F-A69C-5C8C1CE2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4CF284-BB79-4A7E-8E30-15E9A373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245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FBEE0C-1C3A-4CE6-B304-EBDF89EEF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5C2D1F7-05B2-449F-9ECB-4F2D3B90E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772956-A2F8-4A1A-B2DE-E22D28DEE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DF0719-56BE-4D57-85B9-65A0D4ED9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671635-1815-4171-8668-BA4D148A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87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648A77-7479-497F-9FB9-F7603E59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FF3647-4D8B-4EB6-8DBA-B320F1F65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BFD634D-5333-417B-AFCB-D684F60ED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3F1C963-D3B1-4316-B78A-0CDAB39AE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F4E5F3-9B14-4BBA-9586-67E30BB1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31EA975-5E74-4BC6-8453-38C4DB73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83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390860-7CBB-4145-8B4C-023278C96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881662-F293-40A0-89DA-5CEDA287E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5B4BF21-EFBA-493B-8A2B-6DFCAE00E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3F317A1-6251-4ACF-ACAC-B7C44D271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9C84786-2DDA-46B4-8E31-142FE9D9D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64F0B00-1916-43E6-8962-FE49B6F1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5A299F3-B7C0-4A03-807A-0665408F6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6ADE306-C325-46CE-9F09-C43AB0B5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23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C427EF-AC47-4108-81F2-34CD31F08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99947AB-02A0-4064-BF41-6AEE68140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796F736-0119-4FC2-A5D5-83DE9F4E9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E88BBDF-C531-4F5A-8B1D-0752D568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544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3EB340B-2A64-49BC-A7E5-3C0026DA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E34ADFF-5D6E-43F8-A78B-ED138D88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F352CB6-4AC2-46F6-B6A8-2C0AF39D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4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EBA20A-FF92-4D94-8CDF-EDDA6C6AA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ED1F77-0AFC-4812-98D3-C72BFBAC4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F36A5D8-C410-4623-82D3-21A83A986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508FA6-C74C-4705-8CFE-16E93ED4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AA4ACB7-421F-4729-8D5D-327A58AE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3529843-B6B5-4600-84DE-21F2B1FB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177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E526D4-AB4C-4065-B76C-16F1F51C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01C56F8-B01A-46D1-B0D3-3E98EF1A6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6234624-C1D0-4E8D-B016-AA3E63F90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6395DE5-8CBB-442D-9943-CB25A092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B030654-E67D-4DEF-AEEA-8F6B62430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F1F1B5B-A1F6-44AC-B46C-90AFC2F6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70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AA60C0C-8043-45A0-A4F8-DAB2CA447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ED27E28-522D-47FF-BB01-1F01A322D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AD22D4-FBDF-4071-9637-FC96EB8F9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AB5D0-4FCC-4C5D-BD02-DA9ED329BB06}" type="datetimeFigureOut">
              <a:rPr lang="pl-PL" smtClean="0"/>
              <a:t>2019-02-22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FAF7D6-B06A-407C-9E16-277CFF722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18A6B1-72D5-4E05-8076-1638246AE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A65A-4BE3-4946-A0E4-DAD680484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137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7E1371C0-0EB9-4798-8F0F-E79DA8FEC813}"/>
              </a:ext>
            </a:extLst>
          </p:cNvPr>
          <p:cNvSpPr/>
          <p:nvPr/>
        </p:nvSpPr>
        <p:spPr>
          <a:xfrm>
            <a:off x="160421" y="128337"/>
            <a:ext cx="12031579" cy="5597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spcAft>
                <a:spcPts val="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Szpital Zachodni im. św. Jana Pawła II</a:t>
            </a:r>
          </a:p>
          <a:p>
            <a:pPr marL="457200" algn="ctr">
              <a:spcAft>
                <a:spcPts val="100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Grodzisku Mazowieckim</a:t>
            </a:r>
          </a:p>
          <a:p>
            <a:pPr marL="457200" algn="ctr">
              <a:spcAft>
                <a:spcPts val="0"/>
              </a:spcAft>
            </a:pPr>
            <a:endParaRPr lang="pl-PL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spcAft>
                <a:spcPts val="0"/>
              </a:spcAft>
            </a:pPr>
            <a:endParaRPr lang="pl-PL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spcAft>
                <a:spcPts val="0"/>
              </a:spcAft>
            </a:pPr>
            <a:endParaRPr lang="pl-PL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spcAft>
                <a:spcPts val="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Szpitalny Oddział Ratunkowy </a:t>
            </a:r>
            <a:endParaRPr lang="pl-PL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spcAft>
                <a:spcPts val="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endParaRPr lang="pl-PL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spcAft>
                <a:spcPts val="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Nocna i Świąteczna Opieka Zdrowotna</a:t>
            </a:r>
            <a:endParaRPr lang="pl-PL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spcAft>
                <a:spcPts val="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l-PL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spcAft>
                <a:spcPts val="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algn="ctr">
              <a:spcAft>
                <a:spcPts val="0"/>
              </a:spcAft>
            </a:pPr>
            <a:endParaRPr lang="pl-PL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13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F10732D-C803-4B66-A5FF-A5CCD57BC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143612"/>
              </p:ext>
            </p:extLst>
          </p:nvPr>
        </p:nvGraphicFramePr>
        <p:xfrm>
          <a:off x="292963" y="301843"/>
          <a:ext cx="11535624" cy="4516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982">
                  <a:extLst>
                    <a:ext uri="{9D8B030D-6E8A-4147-A177-3AD203B41FA5}">
                      <a16:colId xmlns:a16="http://schemas.microsoft.com/office/drawing/2014/main" val="2520357595"/>
                    </a:ext>
                  </a:extLst>
                </a:gridCol>
                <a:gridCol w="4568556">
                  <a:extLst>
                    <a:ext uri="{9D8B030D-6E8A-4147-A177-3AD203B41FA5}">
                      <a16:colId xmlns:a16="http://schemas.microsoft.com/office/drawing/2014/main" val="3479477449"/>
                    </a:ext>
                  </a:extLst>
                </a:gridCol>
                <a:gridCol w="2104009">
                  <a:extLst>
                    <a:ext uri="{9D8B030D-6E8A-4147-A177-3AD203B41FA5}">
                      <a16:colId xmlns:a16="http://schemas.microsoft.com/office/drawing/2014/main" val="3190504555"/>
                    </a:ext>
                  </a:extLst>
                </a:gridCol>
                <a:gridCol w="2095130">
                  <a:extLst>
                    <a:ext uri="{9D8B030D-6E8A-4147-A177-3AD203B41FA5}">
                      <a16:colId xmlns:a16="http://schemas.microsoft.com/office/drawing/2014/main" val="970273279"/>
                    </a:ext>
                  </a:extLst>
                </a:gridCol>
                <a:gridCol w="2222947">
                  <a:extLst>
                    <a:ext uri="{9D8B030D-6E8A-4147-A177-3AD203B41FA5}">
                      <a16:colId xmlns:a16="http://schemas.microsoft.com/office/drawing/2014/main" val="2063666262"/>
                    </a:ext>
                  </a:extLst>
                </a:gridCol>
              </a:tblGrid>
              <a:tr h="358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293524"/>
                  </a:ext>
                </a:extLst>
              </a:tr>
              <a:tr h="519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Wyszczególnienie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2018r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styczeń 2019r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chemeClr val="tx1"/>
                          </a:solidFill>
                          <a:effectLst/>
                        </a:rPr>
                        <a:t>Dynamika</a:t>
                      </a:r>
                      <a:endParaRPr lang="pl-PL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551386"/>
                  </a:ext>
                </a:extLst>
              </a:tr>
              <a:tr h="2106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Średnia dobowa liczba pacjentów w SOR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Średnia dobowa liczba pacjentów przywożona przez Pogotowie Ratunkowe (ZRM)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89,00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17,00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95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Zwiększenie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zwiększenie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833772"/>
                  </a:ext>
                </a:extLst>
              </a:tr>
              <a:tr h="1454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Średnia dobowa pacjentów pozostających w SOR na leczeniu poza przyjętymi pacjentami w danym dniu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zwiększenie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73920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C6456D0-787E-448A-B2D9-CDF086154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483993"/>
              </p:ext>
            </p:extLst>
          </p:nvPr>
        </p:nvGraphicFramePr>
        <p:xfrm>
          <a:off x="292963" y="4818731"/>
          <a:ext cx="11535623" cy="1102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982">
                  <a:extLst>
                    <a:ext uri="{9D8B030D-6E8A-4147-A177-3AD203B41FA5}">
                      <a16:colId xmlns:a16="http://schemas.microsoft.com/office/drawing/2014/main" val="864645042"/>
                    </a:ext>
                  </a:extLst>
                </a:gridCol>
                <a:gridCol w="4568556">
                  <a:extLst>
                    <a:ext uri="{9D8B030D-6E8A-4147-A177-3AD203B41FA5}">
                      <a16:colId xmlns:a16="http://schemas.microsoft.com/office/drawing/2014/main" val="865060648"/>
                    </a:ext>
                  </a:extLst>
                </a:gridCol>
                <a:gridCol w="2104008">
                  <a:extLst>
                    <a:ext uri="{9D8B030D-6E8A-4147-A177-3AD203B41FA5}">
                      <a16:colId xmlns:a16="http://schemas.microsoft.com/office/drawing/2014/main" val="1877375944"/>
                    </a:ext>
                  </a:extLst>
                </a:gridCol>
                <a:gridCol w="2095130">
                  <a:extLst>
                    <a:ext uri="{9D8B030D-6E8A-4147-A177-3AD203B41FA5}">
                      <a16:colId xmlns:a16="http://schemas.microsoft.com/office/drawing/2014/main" val="4045464082"/>
                    </a:ext>
                  </a:extLst>
                </a:gridCol>
                <a:gridCol w="2222947">
                  <a:extLst>
                    <a:ext uri="{9D8B030D-6E8A-4147-A177-3AD203B41FA5}">
                      <a16:colId xmlns:a16="http://schemas.microsoft.com/office/drawing/2014/main" val="447387140"/>
                    </a:ext>
                  </a:extLst>
                </a:gridCol>
              </a:tblGrid>
              <a:tr h="1102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Razem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127 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zwiększenie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48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707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72E0645-C71B-4514-A3B3-0897C8C60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48337"/>
              </p:ext>
            </p:extLst>
          </p:nvPr>
        </p:nvGraphicFramePr>
        <p:xfrm>
          <a:off x="481780" y="763480"/>
          <a:ext cx="11169445" cy="2024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682">
                  <a:extLst>
                    <a:ext uri="{9D8B030D-6E8A-4147-A177-3AD203B41FA5}">
                      <a16:colId xmlns:a16="http://schemas.microsoft.com/office/drawing/2014/main" val="1236646849"/>
                    </a:ext>
                  </a:extLst>
                </a:gridCol>
                <a:gridCol w="3393484">
                  <a:extLst>
                    <a:ext uri="{9D8B030D-6E8A-4147-A177-3AD203B41FA5}">
                      <a16:colId xmlns:a16="http://schemas.microsoft.com/office/drawing/2014/main" val="3601142775"/>
                    </a:ext>
                  </a:extLst>
                </a:gridCol>
                <a:gridCol w="2313095">
                  <a:extLst>
                    <a:ext uri="{9D8B030D-6E8A-4147-A177-3AD203B41FA5}">
                      <a16:colId xmlns:a16="http://schemas.microsoft.com/office/drawing/2014/main" val="1684028110"/>
                    </a:ext>
                  </a:extLst>
                </a:gridCol>
                <a:gridCol w="2314184">
                  <a:extLst>
                    <a:ext uri="{9D8B030D-6E8A-4147-A177-3AD203B41FA5}">
                      <a16:colId xmlns:a16="http://schemas.microsoft.com/office/drawing/2014/main" val="3728974680"/>
                    </a:ext>
                  </a:extLst>
                </a:gridCol>
                <a:gridCol w="2621000">
                  <a:extLst>
                    <a:ext uri="{9D8B030D-6E8A-4147-A177-3AD203B41FA5}">
                      <a16:colId xmlns:a16="http://schemas.microsoft.com/office/drawing/2014/main" val="2371161715"/>
                    </a:ext>
                  </a:extLst>
                </a:gridCol>
              </a:tblGrid>
              <a:tr h="809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Lp.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Hospitalizacje w SOR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24h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 tym 48h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 tym 72h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723828"/>
                  </a:ext>
                </a:extLst>
              </a:tr>
              <a:tr h="1214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Średnia dobowa liczba pacjentów pozostająca do leczenia w SOR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544650"/>
                  </a:ext>
                </a:extLst>
              </a:tr>
            </a:tbl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8D2D680E-0F6E-4CBC-903B-F0F8D451B57D}"/>
              </a:ext>
            </a:extLst>
          </p:cNvPr>
          <p:cNvSpPr/>
          <p:nvPr/>
        </p:nvSpPr>
        <p:spPr>
          <a:xfrm rot="10800000" flipV="1">
            <a:off x="503231" y="4711221"/>
            <a:ext cx="11147991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Szpitalnym Oddziale Ratunkowym pacjenci mogą przebywać do 72h (przepisy MZ). NFZ nie pokrywa kosztów przedłużonego pobytu w SOR.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E8E3E20-D508-46C2-B0C2-479E1036B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384235"/>
              </p:ext>
            </p:extLst>
          </p:nvPr>
        </p:nvGraphicFramePr>
        <p:xfrm>
          <a:off x="481780" y="2654423"/>
          <a:ext cx="11169444" cy="1154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682">
                  <a:extLst>
                    <a:ext uri="{9D8B030D-6E8A-4147-A177-3AD203B41FA5}">
                      <a16:colId xmlns:a16="http://schemas.microsoft.com/office/drawing/2014/main" val="2385706106"/>
                    </a:ext>
                  </a:extLst>
                </a:gridCol>
                <a:gridCol w="3393484">
                  <a:extLst>
                    <a:ext uri="{9D8B030D-6E8A-4147-A177-3AD203B41FA5}">
                      <a16:colId xmlns:a16="http://schemas.microsoft.com/office/drawing/2014/main" val="2146830853"/>
                    </a:ext>
                  </a:extLst>
                </a:gridCol>
                <a:gridCol w="2313095">
                  <a:extLst>
                    <a:ext uri="{9D8B030D-6E8A-4147-A177-3AD203B41FA5}">
                      <a16:colId xmlns:a16="http://schemas.microsoft.com/office/drawing/2014/main" val="1771847879"/>
                    </a:ext>
                  </a:extLst>
                </a:gridCol>
                <a:gridCol w="2314184">
                  <a:extLst>
                    <a:ext uri="{9D8B030D-6E8A-4147-A177-3AD203B41FA5}">
                      <a16:colId xmlns:a16="http://schemas.microsoft.com/office/drawing/2014/main" val="1208365010"/>
                    </a:ext>
                  </a:extLst>
                </a:gridCol>
                <a:gridCol w="2620999">
                  <a:extLst>
                    <a:ext uri="{9D8B030D-6E8A-4147-A177-3AD203B41FA5}">
                      <a16:colId xmlns:a16="http://schemas.microsoft.com/office/drawing/2014/main" val="3914349383"/>
                    </a:ext>
                  </a:extLst>
                </a:gridCol>
              </a:tblGrid>
              <a:tr h="115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Rzeczywista liczba pacjentów pozostająca do leczenia w SOR                   w styczniu 2019 roku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024335"/>
                  </a:ext>
                </a:extLst>
              </a:tr>
            </a:tbl>
          </a:graphicData>
        </a:graphic>
      </p:graphicFrame>
      <p:sp>
        <p:nvSpPr>
          <p:cNvPr id="5" name="Tytuł 4">
            <a:extLst>
              <a:ext uri="{FF2B5EF4-FFF2-40B4-BE49-F238E27FC236}">
                <a16:creationId xmlns:a16="http://schemas.microsoft.com/office/drawing/2014/main" id="{F5F60220-1B7F-4452-8FB7-BF95BC5C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2" y="343511"/>
            <a:ext cx="11147991" cy="419969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/>
              <a:t>2018 rok</a:t>
            </a:r>
          </a:p>
        </p:txBody>
      </p:sp>
    </p:spTree>
    <p:extLst>
      <p:ext uri="{BB962C8B-B14F-4D97-AF65-F5344CB8AC3E}">
        <p14:creationId xmlns:p14="http://schemas.microsoft.com/office/powerpoint/2010/main" val="3478930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B397A7B-50AA-4E99-A4D1-C5674E880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11734"/>
              </p:ext>
            </p:extLst>
          </p:nvPr>
        </p:nvGraphicFramePr>
        <p:xfrm>
          <a:off x="176981" y="196646"/>
          <a:ext cx="11838038" cy="3941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6759">
                  <a:extLst>
                    <a:ext uri="{9D8B030D-6E8A-4147-A177-3AD203B41FA5}">
                      <a16:colId xmlns:a16="http://schemas.microsoft.com/office/drawing/2014/main" val="1928243946"/>
                    </a:ext>
                  </a:extLst>
                </a:gridCol>
                <a:gridCol w="1322773">
                  <a:extLst>
                    <a:ext uri="{9D8B030D-6E8A-4147-A177-3AD203B41FA5}">
                      <a16:colId xmlns:a16="http://schemas.microsoft.com/office/drawing/2014/main" val="1992006996"/>
                    </a:ext>
                  </a:extLst>
                </a:gridCol>
                <a:gridCol w="5738506">
                  <a:extLst>
                    <a:ext uri="{9D8B030D-6E8A-4147-A177-3AD203B41FA5}">
                      <a16:colId xmlns:a16="http://schemas.microsoft.com/office/drawing/2014/main" val="4081753794"/>
                    </a:ext>
                  </a:extLst>
                </a:gridCol>
              </a:tblGrid>
              <a:tr h="11558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Liczba odmów przyjęcia do szpitala 2018 r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Ogółem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Główne przyczyny odmów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48371511"/>
                  </a:ext>
                </a:extLst>
              </a:tr>
              <a:tr h="16364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279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pl-PL" sz="1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pl-PL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Brak wskazań do hospitalizacji w SOR, odesłani do POZ lub NPL 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pl-PL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Brak właściwego oddziału szpitalnego (urazowy dla dzieci, kobiety ciężarne, laryngologia, okulistyka)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pl-PL" sz="1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Brak wolnych miejsc (8 osób, z tego 5 przewiezionych do innego szpitala)</a:t>
                      </a: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pl-PL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55308575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7D2266A-F5E0-4A38-87D8-E89F8FD17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441233"/>
              </p:ext>
            </p:extLst>
          </p:nvPr>
        </p:nvGraphicFramePr>
        <p:xfrm>
          <a:off x="176981" y="4138133"/>
          <a:ext cx="11838037" cy="1276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5636">
                  <a:extLst>
                    <a:ext uri="{9D8B030D-6E8A-4147-A177-3AD203B41FA5}">
                      <a16:colId xmlns:a16="http://schemas.microsoft.com/office/drawing/2014/main" val="1711049864"/>
                    </a:ext>
                  </a:extLst>
                </a:gridCol>
                <a:gridCol w="7052401">
                  <a:extLst>
                    <a:ext uri="{9D8B030D-6E8A-4147-A177-3AD203B41FA5}">
                      <a16:colId xmlns:a16="http://schemas.microsoft.com/office/drawing/2014/main" val="2744608025"/>
                    </a:ext>
                  </a:extLst>
                </a:gridCol>
              </a:tblGrid>
              <a:tr h="4608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Średnia liczba brakujących miejsc w salach SOR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dziennie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00263115"/>
                  </a:ext>
                </a:extLst>
              </a:tr>
              <a:tr h="81565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15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070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12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100B457-C28B-499B-9156-F8CCF7DDE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450762"/>
              </p:ext>
            </p:extLst>
          </p:nvPr>
        </p:nvGraphicFramePr>
        <p:xfrm>
          <a:off x="177554" y="142043"/>
          <a:ext cx="11878324" cy="5147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2164">
                  <a:extLst>
                    <a:ext uri="{9D8B030D-6E8A-4147-A177-3AD203B41FA5}">
                      <a16:colId xmlns:a16="http://schemas.microsoft.com/office/drawing/2014/main" val="3166977885"/>
                    </a:ext>
                  </a:extLst>
                </a:gridCol>
                <a:gridCol w="1548700">
                  <a:extLst>
                    <a:ext uri="{9D8B030D-6E8A-4147-A177-3AD203B41FA5}">
                      <a16:colId xmlns:a16="http://schemas.microsoft.com/office/drawing/2014/main" val="2031953099"/>
                    </a:ext>
                  </a:extLst>
                </a:gridCol>
                <a:gridCol w="1829650">
                  <a:extLst>
                    <a:ext uri="{9D8B030D-6E8A-4147-A177-3AD203B41FA5}">
                      <a16:colId xmlns:a16="http://schemas.microsoft.com/office/drawing/2014/main" val="167263832"/>
                    </a:ext>
                  </a:extLst>
                </a:gridCol>
                <a:gridCol w="1829650">
                  <a:extLst>
                    <a:ext uri="{9D8B030D-6E8A-4147-A177-3AD203B41FA5}">
                      <a16:colId xmlns:a16="http://schemas.microsoft.com/office/drawing/2014/main" val="2113616165"/>
                    </a:ext>
                  </a:extLst>
                </a:gridCol>
                <a:gridCol w="1682720">
                  <a:extLst>
                    <a:ext uri="{9D8B030D-6E8A-4147-A177-3AD203B41FA5}">
                      <a16:colId xmlns:a16="http://schemas.microsoft.com/office/drawing/2014/main" val="4239481571"/>
                    </a:ext>
                  </a:extLst>
                </a:gridCol>
                <a:gridCol w="1682720">
                  <a:extLst>
                    <a:ext uri="{9D8B030D-6E8A-4147-A177-3AD203B41FA5}">
                      <a16:colId xmlns:a16="http://schemas.microsoft.com/office/drawing/2014/main" val="4148396156"/>
                    </a:ext>
                  </a:extLst>
                </a:gridCol>
                <a:gridCol w="1682720">
                  <a:extLst>
                    <a:ext uri="{9D8B030D-6E8A-4147-A177-3AD203B41FA5}">
                      <a16:colId xmlns:a16="http://schemas.microsoft.com/office/drawing/2014/main" val="1868961908"/>
                    </a:ext>
                  </a:extLst>
                </a:gridCol>
              </a:tblGrid>
              <a:tr h="12818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Lp.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Nocna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Świąteczna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Pomoc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Lekarska</a:t>
                      </a: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Ambulatoryjna  Opieka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Wyjazdowa  Opieka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Porady Telefoniczne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03201617"/>
                  </a:ext>
                </a:extLst>
              </a:tr>
              <a:tr h="13015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Lekarska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Pielęgniarska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Lekarska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Pielęgniarska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41951"/>
                  </a:ext>
                </a:extLst>
              </a:tr>
              <a:tr h="1281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1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rok 2018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15309,00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5137,00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714,00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415,00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118,00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4424205"/>
                  </a:ext>
                </a:extLst>
              </a:tr>
              <a:tr h="1281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2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śr. dzienna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42,00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14,00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2,00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</a:rPr>
                        <a:t>1,10</a:t>
                      </a:r>
                      <a:endParaRPr lang="pl-PL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0,30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12819634"/>
                  </a:ext>
                </a:extLst>
              </a:tr>
            </a:tbl>
          </a:graphicData>
        </a:graphic>
      </p:graphicFrame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BF8AE64-22D7-4015-89FD-3B583FF43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554" y="5289229"/>
            <a:ext cx="10515600" cy="1500187"/>
          </a:xfrm>
        </p:spPr>
        <p:txBody>
          <a:bodyPr>
            <a:normAutofit/>
          </a:bodyPr>
          <a:lstStyle/>
          <a:p>
            <a:endParaRPr lang="pl-PL" sz="1800" b="1" dirty="0">
              <a:solidFill>
                <a:schemeClr val="tx1"/>
              </a:solidFill>
            </a:endParaRPr>
          </a:p>
          <a:p>
            <a:r>
              <a:rPr lang="pl-PL" sz="1800" b="1" dirty="0">
                <a:solidFill>
                  <a:schemeClr val="tx1"/>
                </a:solidFill>
              </a:rPr>
              <a:t>Uwaga: w dni świąteczne liczba porad dochodzi do 100/dobę </a:t>
            </a:r>
          </a:p>
        </p:txBody>
      </p:sp>
    </p:spTree>
    <p:extLst>
      <p:ext uri="{BB962C8B-B14F-4D97-AF65-F5344CB8AC3E}">
        <p14:creationId xmlns:p14="http://schemas.microsoft.com/office/powerpoint/2010/main" val="177098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819D9FC-77F9-45EB-B5F3-5BE17C243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810227"/>
              </p:ext>
            </p:extLst>
          </p:nvPr>
        </p:nvGraphicFramePr>
        <p:xfrm>
          <a:off x="191729" y="167147"/>
          <a:ext cx="11808542" cy="3463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765">
                  <a:extLst>
                    <a:ext uri="{9D8B030D-6E8A-4147-A177-3AD203B41FA5}">
                      <a16:colId xmlns:a16="http://schemas.microsoft.com/office/drawing/2014/main" val="1710067633"/>
                    </a:ext>
                  </a:extLst>
                </a:gridCol>
                <a:gridCol w="2545244">
                  <a:extLst>
                    <a:ext uri="{9D8B030D-6E8A-4147-A177-3AD203B41FA5}">
                      <a16:colId xmlns:a16="http://schemas.microsoft.com/office/drawing/2014/main" val="4207742387"/>
                    </a:ext>
                  </a:extLst>
                </a:gridCol>
                <a:gridCol w="2300675">
                  <a:extLst>
                    <a:ext uri="{9D8B030D-6E8A-4147-A177-3AD203B41FA5}">
                      <a16:colId xmlns:a16="http://schemas.microsoft.com/office/drawing/2014/main" val="2713969632"/>
                    </a:ext>
                  </a:extLst>
                </a:gridCol>
                <a:gridCol w="2451094">
                  <a:extLst>
                    <a:ext uri="{9D8B030D-6E8A-4147-A177-3AD203B41FA5}">
                      <a16:colId xmlns:a16="http://schemas.microsoft.com/office/drawing/2014/main" val="1266822332"/>
                    </a:ext>
                  </a:extLst>
                </a:gridCol>
                <a:gridCol w="2300675">
                  <a:extLst>
                    <a:ext uri="{9D8B030D-6E8A-4147-A177-3AD203B41FA5}">
                      <a16:colId xmlns:a16="http://schemas.microsoft.com/office/drawing/2014/main" val="1139752306"/>
                    </a:ext>
                  </a:extLst>
                </a:gridCol>
                <a:gridCol w="1687089">
                  <a:extLst>
                    <a:ext uri="{9D8B030D-6E8A-4147-A177-3AD203B41FA5}">
                      <a16:colId xmlns:a16="http://schemas.microsoft.com/office/drawing/2014/main" val="2726351683"/>
                    </a:ext>
                  </a:extLst>
                </a:gridCol>
              </a:tblGrid>
              <a:tr h="614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Działalność finansowa Szpitalnego Oddziału  Ratunkowego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886028"/>
                  </a:ext>
                </a:extLst>
              </a:tr>
              <a:tr h="769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Lp.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Wyszczególnienie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2017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2018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I półrocze 2019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Dynamika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479261"/>
                  </a:ext>
                </a:extLst>
              </a:tr>
              <a:tr h="1068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Wartość kontraktu  rocznego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         8 258 265,00 zł 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          8 209 945,00 zł 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        3 939 103,00 zł 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        spadek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09402733"/>
                  </a:ext>
                </a:extLst>
              </a:tr>
              <a:tr h="1010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Wynik finansowy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>
                          <a:effectLst/>
                        </a:rPr>
                        <a:t>-     598 850,69 zł 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- 2 008 825,56 zł 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 brak danych 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    pogorszenie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95110720"/>
                  </a:ext>
                </a:extLst>
              </a:tr>
            </a:tbl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B482489A-CF12-4610-9A45-588865AEDE28}"/>
              </a:ext>
            </a:extLst>
          </p:cNvPr>
          <p:cNvSpPr/>
          <p:nvPr/>
        </p:nvSpPr>
        <p:spPr>
          <a:xfrm rot="10800000" flipV="1">
            <a:off x="393289" y="3894543"/>
            <a:ext cx="11592233" cy="2431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9705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ujemny wynik finansowy działalności SOR-u w 2018 r. wpływ miały zwiększone  koszty o: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Zużycie materiałów (m.in. leki, sprzęt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j.u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media)				     135 tys. zł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Usługi obce (Impel, ochrona, dyżury lekarskie, pielęgniarskie, remonty )                              381 tys. zł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diagnostyki wykonywanej dla pacjentów SOR przez inne komórki 	                       210 tys. zł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Amortyzację  SOR-u ( sprzętu, pomieszczeń)					     440 tys. zł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 uruchomienia i działalności pracowni TK w SOR                                                           678 tys. zł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977390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Podsumowanie	                                                                                         1,844 mln zł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841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E7C4D9F-C27D-4B3B-B0FC-2204380A64AC}"/>
              </a:ext>
            </a:extLst>
          </p:cNvPr>
          <p:cNvSpPr/>
          <p:nvPr/>
        </p:nvSpPr>
        <p:spPr>
          <a:xfrm>
            <a:off x="176981" y="235974"/>
            <a:ext cx="11779045" cy="6265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9705"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Problemy Szpitalnego Oddziału Ratunkowego:</a:t>
            </a:r>
          </a:p>
          <a:p>
            <a:pPr indent="-179705">
              <a:lnSpc>
                <a:spcPct val="115000"/>
              </a:lnSpc>
              <a:spcAft>
                <a:spcPts val="1000"/>
              </a:spcAft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Brak odpowiedniej liczby kadry lekarskiej i pielęgniarskiej (w tym ratowników).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Przedłużające się  pobyty pacjentów w SOR powyżej 72h z powodu braku wolnych miejsc w oddziałach szpitalnych. SOR rozpoczyna leczenie zdiagnozowanych pacjentów, co podraża koszty </a:t>
            </a:r>
            <a:r>
              <a:rPr lang="pl-PL" sz="2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SOR’u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zmniejsza dostępność do łózek w SOR.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Kierowanie  do </a:t>
            </a:r>
            <a:r>
              <a:rPr lang="pl-PL" sz="2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SOR’u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pacjentów przez lekarzy POZ bez wyników badań diagnostycznych.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ok. 70 % pacjentów zgłaszających się do SOR lub kierowanych przez lekarzy  nie potwierdzono stanu zagrożenia zdrowia lub życia.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9B7B6F9C-5FFE-4811-A0F0-98841A5D462B}"/>
              </a:ext>
            </a:extLst>
          </p:cNvPr>
          <p:cNvSpPr/>
          <p:nvPr/>
        </p:nvSpPr>
        <p:spPr>
          <a:xfrm>
            <a:off x="255638" y="196646"/>
            <a:ext cx="11788877" cy="6046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5. Mała dostępność do lekarza POZ  (limitowany czas porad) i do badań diagnostycznych.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6. Wykorzystywanie </a:t>
            </a:r>
            <a:r>
              <a:rPr lang="pl-PL" sz="2400" dirty="0" err="1"/>
              <a:t>SOR’u</a:t>
            </a:r>
            <a:r>
              <a:rPr lang="pl-PL" sz="2400" dirty="0"/>
              <a:t> przez lekarzy i pacjentów  do diagnostyki specjalistycznej.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7. Niski ryczałt dobowy, nie pokrywający kosztów działalności </a:t>
            </a:r>
            <a:r>
              <a:rPr lang="pl-PL" sz="2400" dirty="0" err="1"/>
              <a:t>SOR’u</a:t>
            </a:r>
            <a:r>
              <a:rPr lang="pl-PL" sz="2400" dirty="0"/>
              <a:t> wynikających z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    wprowadzenia w ostatnim okresie regulacji prawnych oraz wzrostu cen usług i dostaw.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8. Brak SOR-u w powiecie pruszkowskim – 5 tys. pacjentów z powiatu  pruszkowskiego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     rocznie, ok. 14 dziennie.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9. Przyjmowanie pacjentów do SOR z czterech powiatów (grodziskiego, pruszkowskiego ,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     żyrardowskiego, </a:t>
            </a:r>
            <a:r>
              <a:rPr lang="pl-PL" sz="2400" dirty="0" err="1"/>
              <a:t>warszawskiego-zachodniego</a:t>
            </a:r>
            <a:r>
              <a:rPr lang="pl-PL" sz="2400" dirty="0"/>
              <a:t>).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10.Nie respektowanie przez  Zespoły Ratownictwa Medycznego informacji o braku wolnych 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      miejsc w salach monitorowanych (w tym na OIT).</a:t>
            </a:r>
          </a:p>
          <a:p>
            <a:pPr algn="just">
              <a:lnSpc>
                <a:spcPct val="150000"/>
              </a:lnSpc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1087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D4D8A16-0631-443A-8DFE-5BA49E236054}"/>
              </a:ext>
            </a:extLst>
          </p:cNvPr>
          <p:cNvSpPr/>
          <p:nvPr/>
        </p:nvSpPr>
        <p:spPr>
          <a:xfrm>
            <a:off x="403123" y="678426"/>
            <a:ext cx="10894142" cy="454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dirty="0"/>
              <a:t>11. Brak regulacji prawnych  dotyczących liczby pacjentów przypadających  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       na jednego lekarza systemu w zależności od stanu zdrowia pacjenta.  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      Tworzenie niebezpiecznej sytuacji dla pacjentów Szpitala.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12. Trudności w przekazywaniu pacjentów z </a:t>
            </a:r>
            <a:r>
              <a:rPr lang="pl-PL" sz="2800" dirty="0" err="1"/>
              <a:t>SOR’u</a:t>
            </a:r>
            <a:r>
              <a:rPr lang="pl-PL" sz="2800" dirty="0"/>
              <a:t>, po zaopatrzeniu, do  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       innego podmiotu leczniczego, pomimo informacji w  SIOZ o wolnych 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       łóżkach. Regulacja prawna nakazuje każdorazowo uzgodnić miejsce z 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       lekarzem placówki, do której ma być skierowany pacjent.</a:t>
            </a:r>
          </a:p>
        </p:txBody>
      </p:sp>
    </p:spTree>
    <p:extLst>
      <p:ext uri="{BB962C8B-B14F-4D97-AF65-F5344CB8AC3E}">
        <p14:creationId xmlns:p14="http://schemas.microsoft.com/office/powerpoint/2010/main" val="1382250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A0A796E-B1DF-4754-AEBD-0E32EFC74831}"/>
              </a:ext>
            </a:extLst>
          </p:cNvPr>
          <p:cNvSpPr/>
          <p:nvPr/>
        </p:nvSpPr>
        <p:spPr>
          <a:xfrm>
            <a:off x="422787" y="943897"/>
            <a:ext cx="11395587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13. Brak zgody  personelu medycznego na przyjęcie odpowiedzialności za leczenie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   pacjentów przy tak dużym obciążeniu, wynikającym z regulacji prawnych, na które nie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   mają wpływu.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14. Roszczenia płacowe personelu pomimo podwyżek ustawowych.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15. Roszczenia płacowe personelu zatrudnionego na umowy cywilnoprawne, szczególnie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   lekarzy o specjalności deficytowej (radiologia, anestezjologia, medycyna ratunkowa,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   chorób wewnętrznych).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16. Postawa roszczeniowa pacjentów i ich rodzin w stosunku do pracowników SOR-u, 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   kończąca się również przemocą fizyczną. </a:t>
            </a:r>
          </a:p>
        </p:txBody>
      </p:sp>
    </p:spTree>
    <p:extLst>
      <p:ext uri="{BB962C8B-B14F-4D97-AF65-F5344CB8AC3E}">
        <p14:creationId xmlns:p14="http://schemas.microsoft.com/office/powerpoint/2010/main" val="155385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EB517DE-0862-41C4-84A6-F65A0BE330C5}"/>
              </a:ext>
            </a:extLst>
          </p:cNvPr>
          <p:cNvSpPr/>
          <p:nvPr/>
        </p:nvSpPr>
        <p:spPr>
          <a:xfrm>
            <a:off x="403123" y="639097"/>
            <a:ext cx="11366089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/>
              <a:t>Propozycje rozwiązania problemów Szpitalnego Oddziału Ratunkowego:</a:t>
            </a:r>
            <a:endParaRPr lang="pl-PL" sz="2000" b="1" dirty="0"/>
          </a:p>
          <a:p>
            <a:pPr>
              <a:lnSpc>
                <a:spcPct val="150000"/>
              </a:lnSpc>
            </a:pPr>
            <a:endParaRPr lang="pl-PL" sz="2400" b="1" dirty="0"/>
          </a:p>
          <a:p>
            <a:pPr>
              <a:lnSpc>
                <a:spcPct val="150000"/>
              </a:lnSpc>
            </a:pPr>
            <a:r>
              <a:rPr lang="pl-PL" sz="2400" dirty="0"/>
              <a:t>1. Konieczność uzupełnienia kadry lekarskiej i pielęgniarskiej.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2. Zwiększenie wynagrodzenia dla personelu medycznego.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3. Poprawa współpracy z lekarzami POZ  funkcjonującymi na terenie Powiatu w zakresie      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kierowania pacjentów do SOR (kontrole NFZ , zmiana przepisów).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4. Konieczna edukacja pacjentów w zakresie korzystania z opieki w SOR, Pogotowia  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Ratunkowego i NPL-u.</a:t>
            </a:r>
          </a:p>
        </p:txBody>
      </p:sp>
    </p:spTree>
    <p:extLst>
      <p:ext uri="{BB962C8B-B14F-4D97-AF65-F5344CB8AC3E}">
        <p14:creationId xmlns:p14="http://schemas.microsoft.com/office/powerpoint/2010/main" val="37398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A7F2F7B-2AAF-46AE-8A7A-9248BBD49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99338"/>
              </p:ext>
            </p:extLst>
          </p:nvPr>
        </p:nvGraphicFramePr>
        <p:xfrm>
          <a:off x="140677" y="105510"/>
          <a:ext cx="11932954" cy="6781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2954">
                  <a:extLst>
                    <a:ext uri="{9D8B030D-6E8A-4147-A177-3AD203B41FA5}">
                      <a16:colId xmlns:a16="http://schemas.microsoft.com/office/drawing/2014/main" val="88849215"/>
                    </a:ext>
                  </a:extLst>
                </a:gridCol>
              </a:tblGrid>
              <a:tr h="2804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Pomieszczenia w SOR, w których przebywają pacjenci: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800180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4959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1.    Sala segregacji z 2 stanowiskami monitorowanymi (R),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37149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a.     Gabinet TRIAGE,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112513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4959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2.    Strefa czerwona: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729090"/>
                  </a:ext>
                </a:extLst>
              </a:tr>
              <a:tr h="406257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a.     Sala intensywnego nadzoru dla dzieci (1 stanowiskowa),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334905"/>
                  </a:ext>
                </a:extLst>
              </a:tr>
              <a:tr h="406257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b.    Sala intensywnego nadzoru dla dorosłych (2 stanowiskowa),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285268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c.     Sala do dekontaminacji,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78250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d.     2 sale operacyjne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538425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086876"/>
                  </a:ext>
                </a:extLst>
              </a:tr>
              <a:tr h="593237">
                <a:tc>
                  <a:txBody>
                    <a:bodyPr/>
                    <a:lstStyle/>
                    <a:p>
                      <a:pPr indent="4959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4959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3.    Strefa żółta - obserwacyjna z 8 łóżkami monitorowanymi,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516826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4959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038075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4959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4.    Strefa zielona: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189529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a.     8 stanowisk dla dorosłych, 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179809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b.     4 stanowiska dla dzieci,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80860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c.     Gabinet pediatryczny,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221360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d.    Gabinet neurologiczny,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54224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e.     Gabinet ortopedyczny z gipsownią,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90074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f.      Gabinet zabiegowy chirurgiczny,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487301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13042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657817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4959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5.    Gabinet diagnostyczny RTG,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195553"/>
                  </a:ext>
                </a:extLst>
              </a:tr>
              <a:tr h="280452">
                <a:tc>
                  <a:txBody>
                    <a:bodyPr/>
                    <a:lstStyle/>
                    <a:p>
                      <a:pPr indent="4959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6.    Pracownia Tomografii Komputerowej.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10164"/>
                  </a:ext>
                </a:extLst>
              </a:tr>
              <a:tr h="196513">
                <a:tc>
                  <a:txBody>
                    <a:bodyPr/>
                    <a:lstStyle/>
                    <a:p>
                      <a:pPr indent="4959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586" marR="2558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202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834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07EF59A-FF22-45C9-8D70-55B8C63367C0}"/>
              </a:ext>
            </a:extLst>
          </p:cNvPr>
          <p:cNvSpPr/>
          <p:nvPr/>
        </p:nvSpPr>
        <p:spPr>
          <a:xfrm>
            <a:off x="501445" y="511277"/>
            <a:ext cx="11444749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5. Zmiany systemowe w kierunku powrotu świadczenia usług NPL-u w funkcjonujących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POZ-ach ( np. poprzez rotacyjny dyżur).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6. Wdrożenie regulacji prawnej umożliwiającej lekarzowi SOR odmowy udzielenia   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 świadczenia w określonych przypadkach.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7. Konieczność  uruchomienia SOR w powiecie Pruszkowskim.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8. Próba stworzenia  regulacji prawnych  dotyczących liczby pacjentów przypadających na 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 jednego lekarza systemu w zależności od stanu zdrowia pacjenta.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9. Usprawnienie komunikacji telefonicznej pomiędzy lekarzami dyżurującymi w 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podmiotach leczniczych w celu uzyskania pomocy,</a:t>
            </a:r>
          </a:p>
        </p:txBody>
      </p:sp>
    </p:spTree>
    <p:extLst>
      <p:ext uri="{BB962C8B-B14F-4D97-AF65-F5344CB8AC3E}">
        <p14:creationId xmlns:p14="http://schemas.microsoft.com/office/powerpoint/2010/main" val="3785879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F065A54-A90E-48DB-A41A-B97AE82310AB}"/>
              </a:ext>
            </a:extLst>
          </p:cNvPr>
          <p:cNvSpPr/>
          <p:nvPr/>
        </p:nvSpPr>
        <p:spPr>
          <a:xfrm>
            <a:off x="275303" y="816078"/>
            <a:ext cx="11788878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10. Respektowanie przez  Zespoły Ratownictwa Medycznego informacji o braku wolnych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   miejsc w salach  monitorowanych (w tym na OIT).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11. Zwiększenie kompetencji Koordynatora wojewódzkiego ratownictwa medycznego  w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   zakresie bezpośredniej interwencji w podmiocie leczniczym odmawiającym przyjęcia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   pomimo wolnego miejsca.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12. Uzupełnienie ZRM działających na terenie powiatu grodziskiego o Zespół ”S” z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   lekarzem.</a:t>
            </a:r>
          </a:p>
        </p:txBody>
      </p:sp>
    </p:spTree>
    <p:extLst>
      <p:ext uri="{BB962C8B-B14F-4D97-AF65-F5344CB8AC3E}">
        <p14:creationId xmlns:p14="http://schemas.microsoft.com/office/powerpoint/2010/main" val="397851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A6CA93EE-80EF-4BFA-943E-D0324B2AFDBA}"/>
              </a:ext>
            </a:extLst>
          </p:cNvPr>
          <p:cNvSpPr/>
          <p:nvPr/>
        </p:nvSpPr>
        <p:spPr>
          <a:xfrm>
            <a:off x="304799" y="164123"/>
            <a:ext cx="11617569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TABLICA OCENY RATUNKOWEJ SEGREGACJI MEDYCZNEJ – TRIAGE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DD27BD7-0B72-4C91-ACE9-C22EDB8ED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20261"/>
              </p:ext>
            </p:extLst>
          </p:nvPr>
        </p:nvGraphicFramePr>
        <p:xfrm>
          <a:off x="715108" y="715108"/>
          <a:ext cx="10597661" cy="60297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0844">
                  <a:extLst>
                    <a:ext uri="{9D8B030D-6E8A-4147-A177-3AD203B41FA5}">
                      <a16:colId xmlns:a16="http://schemas.microsoft.com/office/drawing/2014/main" val="1827040893"/>
                    </a:ext>
                  </a:extLst>
                </a:gridCol>
                <a:gridCol w="2752764">
                  <a:extLst>
                    <a:ext uri="{9D8B030D-6E8A-4147-A177-3AD203B41FA5}">
                      <a16:colId xmlns:a16="http://schemas.microsoft.com/office/drawing/2014/main" val="2072373333"/>
                    </a:ext>
                  </a:extLst>
                </a:gridCol>
                <a:gridCol w="3453409">
                  <a:extLst>
                    <a:ext uri="{9D8B030D-6E8A-4147-A177-3AD203B41FA5}">
                      <a16:colId xmlns:a16="http://schemas.microsoft.com/office/drawing/2014/main" val="1694233033"/>
                    </a:ext>
                  </a:extLst>
                </a:gridCol>
                <a:gridCol w="2750644">
                  <a:extLst>
                    <a:ext uri="{9D8B030D-6E8A-4147-A177-3AD203B41FA5}">
                      <a16:colId xmlns:a16="http://schemas.microsoft.com/office/drawing/2014/main" val="2335831776"/>
                    </a:ext>
                  </a:extLst>
                </a:gridCol>
              </a:tblGrid>
              <a:tr h="561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Grupa pacjentów</a:t>
                      </a:r>
                    </a:p>
                  </a:txBody>
                  <a:tcPr marL="53288" marR="53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Kolor </a:t>
                      </a:r>
                      <a:r>
                        <a:rPr lang="pl-PL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Triage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288" marR="53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Dostęp do usługi</a:t>
                      </a:r>
                    </a:p>
                  </a:txBody>
                  <a:tcPr marL="53288" marR="53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Czas maksymalny oczekiwania (w minutach)</a:t>
                      </a:r>
                    </a:p>
                  </a:txBody>
                  <a:tcPr marL="53288" marR="53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646732"/>
                  </a:ext>
                </a:extLst>
              </a:tr>
              <a:tr h="10834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Natychmiastowy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542372"/>
                  </a:ext>
                </a:extLst>
              </a:tr>
              <a:tr h="10834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Bardzo pilny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 10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035717"/>
                  </a:ext>
                </a:extLst>
              </a:tr>
              <a:tr h="10834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Pilny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 60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556636"/>
                  </a:ext>
                </a:extLst>
              </a:tr>
              <a:tr h="10834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Odroczony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 240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13597"/>
                  </a:ext>
                </a:extLst>
              </a:tr>
              <a:tr h="10834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Wyczekujący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 360</a:t>
                      </a:r>
                    </a:p>
                  </a:txBody>
                  <a:tcPr marL="53288" marR="53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529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87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D2A9296-D797-4D22-AD18-D09F32DEC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004549"/>
              </p:ext>
            </p:extLst>
          </p:nvPr>
        </p:nvGraphicFramePr>
        <p:xfrm>
          <a:off x="1008185" y="304313"/>
          <a:ext cx="10781361" cy="3204036"/>
        </p:xfrm>
        <a:graphic>
          <a:graphicData uri="http://schemas.openxmlformats.org/drawingml/2006/table">
            <a:tbl>
              <a:tblPr firstRow="1" firstCol="1" bandRow="1"/>
              <a:tblGrid>
                <a:gridCol w="3950053">
                  <a:extLst>
                    <a:ext uri="{9D8B030D-6E8A-4147-A177-3AD203B41FA5}">
                      <a16:colId xmlns:a16="http://schemas.microsoft.com/office/drawing/2014/main" val="4039385382"/>
                    </a:ext>
                  </a:extLst>
                </a:gridCol>
                <a:gridCol w="1051945">
                  <a:extLst>
                    <a:ext uri="{9D8B030D-6E8A-4147-A177-3AD203B41FA5}">
                      <a16:colId xmlns:a16="http://schemas.microsoft.com/office/drawing/2014/main" val="4156268503"/>
                    </a:ext>
                  </a:extLst>
                </a:gridCol>
                <a:gridCol w="1926454">
                  <a:extLst>
                    <a:ext uri="{9D8B030D-6E8A-4147-A177-3AD203B41FA5}">
                      <a16:colId xmlns:a16="http://schemas.microsoft.com/office/drawing/2014/main" val="3194309988"/>
                    </a:ext>
                  </a:extLst>
                </a:gridCol>
                <a:gridCol w="3852909">
                  <a:extLst>
                    <a:ext uri="{9D8B030D-6E8A-4147-A177-3AD203B41FA5}">
                      <a16:colId xmlns:a16="http://schemas.microsoft.com/office/drawing/2014/main" val="3759261518"/>
                    </a:ext>
                  </a:extLst>
                </a:gridCol>
              </a:tblGrid>
              <a:tr h="743260">
                <a:tc gridSpan="4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Zatrudnienie lekarzy systemu ratownictwa medycznego w SOR w przeliczeniu na etaty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26063"/>
                  </a:ext>
                </a:extLst>
              </a:tr>
              <a:tr h="656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Obsada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Jest*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Powinno być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Lekarze specjaliści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478549"/>
                  </a:ext>
                </a:extLst>
              </a:tr>
              <a:tr h="875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Rano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1 - 2 - 3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Medycyny ratunkowej, chorób wewnętrznych, ortopedii, chirurgii, neurochirurgii, pediatrii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777623"/>
                  </a:ext>
                </a:extLst>
              </a:tr>
              <a:tr h="482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Dyżur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373064"/>
                  </a:ext>
                </a:extLst>
              </a:tr>
            </a:tbl>
          </a:graphicData>
        </a:graphic>
      </p:graphicFrame>
      <p:sp>
        <p:nvSpPr>
          <p:cNvPr id="5" name="Podtytuł 4">
            <a:extLst>
              <a:ext uri="{FF2B5EF4-FFF2-40B4-BE49-F238E27FC236}">
                <a16:creationId xmlns:a16="http://schemas.microsoft.com/office/drawing/2014/main" id="{191C34E3-E80B-4BD1-A195-03558F180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185" y="3755254"/>
            <a:ext cx="10781361" cy="1502546"/>
          </a:xfrm>
        </p:spPr>
        <p:txBody>
          <a:bodyPr>
            <a:normAutofit/>
          </a:bodyPr>
          <a:lstStyle/>
          <a:p>
            <a:pPr algn="l"/>
            <a:r>
              <a:rPr lang="pl-PL" sz="1800" dirty="0"/>
              <a:t>Uwaga*: nie we wszystkie dni tygodnia jest taka obsada (braki kadrowe, urlopy, zwolnienia lekarskie).</a:t>
            </a:r>
          </a:p>
          <a:p>
            <a:pPr algn="l">
              <a:lnSpc>
                <a:spcPct val="150000"/>
              </a:lnSpc>
            </a:pPr>
            <a:r>
              <a:rPr lang="pl-PL" sz="1800" dirty="0"/>
              <a:t>Pozostali lekarze (kardiolog, neurolog, chorób wewnętrznych, urolog) w razie potrzeby pilnej konsultacji wzywani są z oddziałów szpitalnych.</a:t>
            </a:r>
          </a:p>
        </p:txBody>
      </p:sp>
    </p:spTree>
    <p:extLst>
      <p:ext uri="{BB962C8B-B14F-4D97-AF65-F5344CB8AC3E}">
        <p14:creationId xmlns:p14="http://schemas.microsoft.com/office/powerpoint/2010/main" val="22402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CA73ECA-274E-4280-803A-6967575EA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30645"/>
              </p:ext>
            </p:extLst>
          </p:nvPr>
        </p:nvGraphicFramePr>
        <p:xfrm>
          <a:off x="890954" y="656493"/>
          <a:ext cx="10433536" cy="5042970"/>
        </p:xfrm>
        <a:graphic>
          <a:graphicData uri="http://schemas.openxmlformats.org/drawingml/2006/table">
            <a:tbl>
              <a:tblPr firstRow="1" firstCol="1" bandRow="1"/>
              <a:tblGrid>
                <a:gridCol w="4038060">
                  <a:extLst>
                    <a:ext uri="{9D8B030D-6E8A-4147-A177-3AD203B41FA5}">
                      <a16:colId xmlns:a16="http://schemas.microsoft.com/office/drawing/2014/main" val="2691334958"/>
                    </a:ext>
                  </a:extLst>
                </a:gridCol>
                <a:gridCol w="2761426">
                  <a:extLst>
                    <a:ext uri="{9D8B030D-6E8A-4147-A177-3AD203B41FA5}">
                      <a16:colId xmlns:a16="http://schemas.microsoft.com/office/drawing/2014/main" val="1152411692"/>
                    </a:ext>
                  </a:extLst>
                </a:gridCol>
                <a:gridCol w="3634050">
                  <a:extLst>
                    <a:ext uri="{9D8B030D-6E8A-4147-A177-3AD203B41FA5}">
                      <a16:colId xmlns:a16="http://schemas.microsoft.com/office/drawing/2014/main" val="974329616"/>
                    </a:ext>
                  </a:extLst>
                </a:gridCol>
              </a:tblGrid>
              <a:tr h="56033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Zatrudnienie ratowników i pielęgniarek w SOR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624500"/>
                  </a:ext>
                </a:extLst>
              </a:tr>
              <a:tr h="560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Obsada w tym: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Rano 7.00-19.00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Dyżur 19.00-7.00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55815"/>
                  </a:ext>
                </a:extLst>
              </a:tr>
              <a:tr h="5603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Sale obserwacyjna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58781"/>
                  </a:ext>
                </a:extLst>
              </a:tr>
              <a:tr h="5603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Sale segregacji „R”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58512"/>
                  </a:ext>
                </a:extLst>
              </a:tr>
              <a:tr h="5603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 kroplówkowa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942411"/>
                  </a:ext>
                </a:extLst>
              </a:tr>
              <a:tr h="5603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Gabinet pediatryczny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837491"/>
                  </a:ext>
                </a:extLst>
              </a:tr>
              <a:tr h="5603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Gabinet neurologiczny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164492"/>
                  </a:ext>
                </a:extLst>
              </a:tr>
              <a:tr h="5603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Gabinet chirurgiczny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174274"/>
                  </a:ext>
                </a:extLst>
              </a:tr>
              <a:tr h="56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Podsumowanie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588164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BA6D0FE-7E5D-4612-A5DE-EB9E10454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37926"/>
              </p:ext>
            </p:extLst>
          </p:nvPr>
        </p:nvGraphicFramePr>
        <p:xfrm>
          <a:off x="890954" y="5699463"/>
          <a:ext cx="10433536" cy="585926"/>
        </p:xfrm>
        <a:graphic>
          <a:graphicData uri="http://schemas.openxmlformats.org/drawingml/2006/table">
            <a:tbl>
              <a:tblPr firstRow="1" firstCol="1" bandRow="1"/>
              <a:tblGrid>
                <a:gridCol w="4036153">
                  <a:extLst>
                    <a:ext uri="{9D8B030D-6E8A-4147-A177-3AD203B41FA5}">
                      <a16:colId xmlns:a16="http://schemas.microsoft.com/office/drawing/2014/main" val="2120189402"/>
                    </a:ext>
                  </a:extLst>
                </a:gridCol>
                <a:gridCol w="2763333">
                  <a:extLst>
                    <a:ext uri="{9D8B030D-6E8A-4147-A177-3AD203B41FA5}">
                      <a16:colId xmlns:a16="http://schemas.microsoft.com/office/drawing/2014/main" val="3272884041"/>
                    </a:ext>
                  </a:extLst>
                </a:gridCol>
                <a:gridCol w="3634050">
                  <a:extLst>
                    <a:ext uri="{9D8B030D-6E8A-4147-A177-3AD203B41FA5}">
                      <a16:colId xmlns:a16="http://schemas.microsoft.com/office/drawing/2014/main" val="3618634100"/>
                    </a:ext>
                  </a:extLst>
                </a:gridCol>
              </a:tblGrid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Stanowisko TRIAGE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16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97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DC3B6AC-E3C1-420C-B1BA-300B83F24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59618"/>
              </p:ext>
            </p:extLst>
          </p:nvPr>
        </p:nvGraphicFramePr>
        <p:xfrm>
          <a:off x="246186" y="211015"/>
          <a:ext cx="11512061" cy="6424115"/>
        </p:xfrm>
        <a:graphic>
          <a:graphicData uri="http://schemas.openxmlformats.org/drawingml/2006/table">
            <a:tbl>
              <a:tblPr firstRow="1" firstCol="1" bandRow="1"/>
              <a:tblGrid>
                <a:gridCol w="656491">
                  <a:extLst>
                    <a:ext uri="{9D8B030D-6E8A-4147-A177-3AD203B41FA5}">
                      <a16:colId xmlns:a16="http://schemas.microsoft.com/office/drawing/2014/main" val="423685227"/>
                    </a:ext>
                  </a:extLst>
                </a:gridCol>
                <a:gridCol w="958906">
                  <a:extLst>
                    <a:ext uri="{9D8B030D-6E8A-4147-A177-3AD203B41FA5}">
                      <a16:colId xmlns:a16="http://schemas.microsoft.com/office/drawing/2014/main" val="2490241827"/>
                    </a:ext>
                  </a:extLst>
                </a:gridCol>
                <a:gridCol w="1746348">
                  <a:extLst>
                    <a:ext uri="{9D8B030D-6E8A-4147-A177-3AD203B41FA5}">
                      <a16:colId xmlns:a16="http://schemas.microsoft.com/office/drawing/2014/main" val="1629628759"/>
                    </a:ext>
                  </a:extLst>
                </a:gridCol>
                <a:gridCol w="859030">
                  <a:extLst>
                    <a:ext uri="{9D8B030D-6E8A-4147-A177-3AD203B41FA5}">
                      <a16:colId xmlns:a16="http://schemas.microsoft.com/office/drawing/2014/main" val="3587608682"/>
                    </a:ext>
                  </a:extLst>
                </a:gridCol>
                <a:gridCol w="921887">
                  <a:extLst>
                    <a:ext uri="{9D8B030D-6E8A-4147-A177-3AD203B41FA5}">
                      <a16:colId xmlns:a16="http://schemas.microsoft.com/office/drawing/2014/main" val="3728711667"/>
                    </a:ext>
                  </a:extLst>
                </a:gridCol>
                <a:gridCol w="921887">
                  <a:extLst>
                    <a:ext uri="{9D8B030D-6E8A-4147-A177-3AD203B41FA5}">
                      <a16:colId xmlns:a16="http://schemas.microsoft.com/office/drawing/2014/main" val="2966793593"/>
                    </a:ext>
                  </a:extLst>
                </a:gridCol>
                <a:gridCol w="859030">
                  <a:extLst>
                    <a:ext uri="{9D8B030D-6E8A-4147-A177-3AD203B41FA5}">
                      <a16:colId xmlns:a16="http://schemas.microsoft.com/office/drawing/2014/main" val="1392941286"/>
                    </a:ext>
                  </a:extLst>
                </a:gridCol>
                <a:gridCol w="796176">
                  <a:extLst>
                    <a:ext uri="{9D8B030D-6E8A-4147-A177-3AD203B41FA5}">
                      <a16:colId xmlns:a16="http://schemas.microsoft.com/office/drawing/2014/main" val="2686536473"/>
                    </a:ext>
                  </a:extLst>
                </a:gridCol>
                <a:gridCol w="838078">
                  <a:extLst>
                    <a:ext uri="{9D8B030D-6E8A-4147-A177-3AD203B41FA5}">
                      <a16:colId xmlns:a16="http://schemas.microsoft.com/office/drawing/2014/main" val="4100835559"/>
                    </a:ext>
                  </a:extLst>
                </a:gridCol>
                <a:gridCol w="838078">
                  <a:extLst>
                    <a:ext uri="{9D8B030D-6E8A-4147-A177-3AD203B41FA5}">
                      <a16:colId xmlns:a16="http://schemas.microsoft.com/office/drawing/2014/main" val="74881162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457610929"/>
                    </a:ext>
                  </a:extLst>
                </a:gridCol>
                <a:gridCol w="712367">
                  <a:extLst>
                    <a:ext uri="{9D8B030D-6E8A-4147-A177-3AD203B41FA5}">
                      <a16:colId xmlns:a16="http://schemas.microsoft.com/office/drawing/2014/main" val="1064734950"/>
                    </a:ext>
                  </a:extLst>
                </a:gridCol>
                <a:gridCol w="712367">
                  <a:extLst>
                    <a:ext uri="{9D8B030D-6E8A-4147-A177-3AD203B41FA5}">
                      <a16:colId xmlns:a16="http://schemas.microsoft.com/office/drawing/2014/main" val="1889549144"/>
                    </a:ext>
                  </a:extLst>
                </a:gridCol>
              </a:tblGrid>
              <a:tr h="419300"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przyjęć pacjentów w szpitalnym oddziale ratunkowym w roku 2018</a:t>
                      </a:r>
                      <a:endParaRPr lang="pl-PL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785687"/>
                  </a:ext>
                </a:extLst>
              </a:tr>
              <a:tr h="3362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Szpitalny oddział ratunkowy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857923"/>
                  </a:ext>
                </a:extLst>
              </a:tr>
              <a:tr h="2999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309437"/>
                  </a:ext>
                </a:extLst>
              </a:tr>
              <a:tr h="29997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Lp.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Powiat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Dysponent jednostki (nazwa i adres)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stan nagłego zagrożenia zdrowotnego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Inne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zgonów w szpitalnym oddziale ratunkowym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pacjentów przekazanych przez zespoły ratownictwa medycznego*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859192"/>
                  </a:ext>
                </a:extLst>
              </a:tr>
              <a:tr h="15428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ogółem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tym pacjenci urazowi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329295"/>
                  </a:ext>
                </a:extLst>
              </a:tr>
              <a:tr h="2999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4a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4b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4c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4d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5a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5b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6a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6b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7a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7b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39251"/>
                  </a:ext>
                </a:extLst>
              </a:tr>
              <a:tr h="6009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0-18 lat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&gt;18 lat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0-18 lat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&gt;18 lat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0-18 lat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&gt;18 lat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0-18 lat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&gt;18 lat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0-18 lat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&gt;18 lat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146355"/>
                  </a:ext>
                </a:extLst>
              </a:tr>
              <a:tr h="2624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grodziski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Samodzielny Publiczny Specjalistyczny Szpital Zachodni im. św. Jana Pawła II 05-825 Grodzisk Mazowiecki ul. Daleka 11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3 903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28 589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733</a:t>
                      </a:r>
                      <a:endParaRPr lang="pl-PL" sz="1400" b="1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10 239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3 170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18 350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324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5816</a:t>
                      </a:r>
                      <a:endParaRPr lang="pl-PL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754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36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B63147F-FA02-4EBC-A896-9225BB5CC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931342"/>
              </p:ext>
            </p:extLst>
          </p:nvPr>
        </p:nvGraphicFramePr>
        <p:xfrm>
          <a:off x="187570" y="199291"/>
          <a:ext cx="11910646" cy="5806001"/>
        </p:xfrm>
        <a:graphic>
          <a:graphicData uri="http://schemas.openxmlformats.org/drawingml/2006/table">
            <a:tbl>
              <a:tblPr firstRow="1" firstCol="1" bandRow="1"/>
              <a:tblGrid>
                <a:gridCol w="2067442">
                  <a:extLst>
                    <a:ext uri="{9D8B030D-6E8A-4147-A177-3AD203B41FA5}">
                      <a16:colId xmlns:a16="http://schemas.microsoft.com/office/drawing/2014/main" val="4010231138"/>
                    </a:ext>
                  </a:extLst>
                </a:gridCol>
                <a:gridCol w="739300">
                  <a:extLst>
                    <a:ext uri="{9D8B030D-6E8A-4147-A177-3AD203B41FA5}">
                      <a16:colId xmlns:a16="http://schemas.microsoft.com/office/drawing/2014/main" val="3436413869"/>
                    </a:ext>
                  </a:extLst>
                </a:gridCol>
                <a:gridCol w="111365">
                  <a:extLst>
                    <a:ext uri="{9D8B030D-6E8A-4147-A177-3AD203B41FA5}">
                      <a16:colId xmlns:a16="http://schemas.microsoft.com/office/drawing/2014/main" val="2490587842"/>
                    </a:ext>
                  </a:extLst>
                </a:gridCol>
                <a:gridCol w="841940">
                  <a:extLst>
                    <a:ext uri="{9D8B030D-6E8A-4147-A177-3AD203B41FA5}">
                      <a16:colId xmlns:a16="http://schemas.microsoft.com/office/drawing/2014/main" val="1277553220"/>
                    </a:ext>
                  </a:extLst>
                </a:gridCol>
                <a:gridCol w="897014">
                  <a:extLst>
                    <a:ext uri="{9D8B030D-6E8A-4147-A177-3AD203B41FA5}">
                      <a16:colId xmlns:a16="http://schemas.microsoft.com/office/drawing/2014/main" val="4167534981"/>
                    </a:ext>
                  </a:extLst>
                </a:gridCol>
                <a:gridCol w="164832">
                  <a:extLst>
                    <a:ext uri="{9D8B030D-6E8A-4147-A177-3AD203B41FA5}">
                      <a16:colId xmlns:a16="http://schemas.microsoft.com/office/drawing/2014/main" val="4259235255"/>
                    </a:ext>
                  </a:extLst>
                </a:gridCol>
                <a:gridCol w="322545">
                  <a:extLst>
                    <a:ext uri="{9D8B030D-6E8A-4147-A177-3AD203B41FA5}">
                      <a16:colId xmlns:a16="http://schemas.microsoft.com/office/drawing/2014/main" val="1197004385"/>
                    </a:ext>
                  </a:extLst>
                </a:gridCol>
                <a:gridCol w="346369">
                  <a:extLst>
                    <a:ext uri="{9D8B030D-6E8A-4147-A177-3AD203B41FA5}">
                      <a16:colId xmlns:a16="http://schemas.microsoft.com/office/drawing/2014/main" val="3818799571"/>
                    </a:ext>
                  </a:extLst>
                </a:gridCol>
                <a:gridCol w="917364">
                  <a:extLst>
                    <a:ext uri="{9D8B030D-6E8A-4147-A177-3AD203B41FA5}">
                      <a16:colId xmlns:a16="http://schemas.microsoft.com/office/drawing/2014/main" val="2079080869"/>
                    </a:ext>
                  </a:extLst>
                </a:gridCol>
                <a:gridCol w="976428">
                  <a:extLst>
                    <a:ext uri="{9D8B030D-6E8A-4147-A177-3AD203B41FA5}">
                      <a16:colId xmlns:a16="http://schemas.microsoft.com/office/drawing/2014/main" val="166982738"/>
                    </a:ext>
                  </a:extLst>
                </a:gridCol>
                <a:gridCol w="893298">
                  <a:extLst>
                    <a:ext uri="{9D8B030D-6E8A-4147-A177-3AD203B41FA5}">
                      <a16:colId xmlns:a16="http://schemas.microsoft.com/office/drawing/2014/main" val="1250952461"/>
                    </a:ext>
                  </a:extLst>
                </a:gridCol>
                <a:gridCol w="474863">
                  <a:extLst>
                    <a:ext uri="{9D8B030D-6E8A-4147-A177-3AD203B41FA5}">
                      <a16:colId xmlns:a16="http://schemas.microsoft.com/office/drawing/2014/main" val="2756955999"/>
                    </a:ext>
                  </a:extLst>
                </a:gridCol>
                <a:gridCol w="161273">
                  <a:extLst>
                    <a:ext uri="{9D8B030D-6E8A-4147-A177-3AD203B41FA5}">
                      <a16:colId xmlns:a16="http://schemas.microsoft.com/office/drawing/2014/main" val="2763228523"/>
                    </a:ext>
                  </a:extLst>
                </a:gridCol>
                <a:gridCol w="161273">
                  <a:extLst>
                    <a:ext uri="{9D8B030D-6E8A-4147-A177-3AD203B41FA5}">
                      <a16:colId xmlns:a16="http://schemas.microsoft.com/office/drawing/2014/main" val="1639927098"/>
                    </a:ext>
                  </a:extLst>
                </a:gridCol>
                <a:gridCol w="322545">
                  <a:extLst>
                    <a:ext uri="{9D8B030D-6E8A-4147-A177-3AD203B41FA5}">
                      <a16:colId xmlns:a16="http://schemas.microsoft.com/office/drawing/2014/main" val="1678490166"/>
                    </a:ext>
                  </a:extLst>
                </a:gridCol>
                <a:gridCol w="166395">
                  <a:extLst>
                    <a:ext uri="{9D8B030D-6E8A-4147-A177-3AD203B41FA5}">
                      <a16:colId xmlns:a16="http://schemas.microsoft.com/office/drawing/2014/main" val="4110140601"/>
                    </a:ext>
                  </a:extLst>
                </a:gridCol>
                <a:gridCol w="617445">
                  <a:extLst>
                    <a:ext uri="{9D8B030D-6E8A-4147-A177-3AD203B41FA5}">
                      <a16:colId xmlns:a16="http://schemas.microsoft.com/office/drawing/2014/main" val="207578284"/>
                    </a:ext>
                  </a:extLst>
                </a:gridCol>
                <a:gridCol w="161273">
                  <a:extLst>
                    <a:ext uri="{9D8B030D-6E8A-4147-A177-3AD203B41FA5}">
                      <a16:colId xmlns:a16="http://schemas.microsoft.com/office/drawing/2014/main" val="3696244573"/>
                    </a:ext>
                  </a:extLst>
                </a:gridCol>
                <a:gridCol w="161273">
                  <a:extLst>
                    <a:ext uri="{9D8B030D-6E8A-4147-A177-3AD203B41FA5}">
                      <a16:colId xmlns:a16="http://schemas.microsoft.com/office/drawing/2014/main" val="3245402634"/>
                    </a:ext>
                  </a:extLst>
                </a:gridCol>
                <a:gridCol w="622568">
                  <a:extLst>
                    <a:ext uri="{9D8B030D-6E8A-4147-A177-3AD203B41FA5}">
                      <a16:colId xmlns:a16="http://schemas.microsoft.com/office/drawing/2014/main" val="3328237157"/>
                    </a:ext>
                  </a:extLst>
                </a:gridCol>
                <a:gridCol w="161273">
                  <a:extLst>
                    <a:ext uri="{9D8B030D-6E8A-4147-A177-3AD203B41FA5}">
                      <a16:colId xmlns:a16="http://schemas.microsoft.com/office/drawing/2014/main" val="4111037512"/>
                    </a:ext>
                  </a:extLst>
                </a:gridCol>
                <a:gridCol w="622568">
                  <a:extLst>
                    <a:ext uri="{9D8B030D-6E8A-4147-A177-3AD203B41FA5}">
                      <a16:colId xmlns:a16="http://schemas.microsoft.com/office/drawing/2014/main" val="4112344104"/>
                    </a:ext>
                  </a:extLst>
                </a:gridCol>
              </a:tblGrid>
              <a:tr h="143889">
                <a:tc rowSpan="2" grid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Demografia przyjęć pacjentów: 2018 rok (bez pacjentów onkologicznych)</a:t>
                      </a:r>
                      <a:endParaRPr lang="pl-PL" sz="1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171839"/>
                  </a:ext>
                </a:extLst>
              </a:tr>
              <a:tr h="143889">
                <a:tc gridSpan="17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434513"/>
                  </a:ext>
                </a:extLst>
              </a:tr>
              <a:tr h="199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2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6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56030"/>
                  </a:ext>
                </a:extLst>
              </a:tr>
              <a:tr h="3877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Pacjenci przyjęci od  01.01.2018r. do dnia   31.12.2018r.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Powiaty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401660"/>
                  </a:ext>
                </a:extLst>
              </a:tr>
              <a:tr h="23998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grodziski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żyrardowski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sochaczewski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warszawski-zachodni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pruszkowski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pozostali: bezdomni,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obcokrajowcy,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NN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pozostali z woj.  mazowieckiego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spoza  woj.   mazowieckiego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spoza powiatu grodziskiego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 spoza woj. </a:t>
                      </a:r>
                      <a:r>
                        <a:rPr lang="pl-PL" sz="12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maz</a:t>
                      </a:r>
                      <a:r>
                        <a:rPr lang="pl-PL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pacjentów powiatu grodziskiego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092632"/>
                  </a:ext>
                </a:extLst>
              </a:tr>
              <a:tr h="566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10.=(2+….9)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11.=(8+9)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12.=2/10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826416"/>
                  </a:ext>
                </a:extLst>
              </a:tr>
              <a:tr h="628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Pacjenci przyjęci do szpitala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5 515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2 019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1 061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1 668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1 659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169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2 011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1 586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15 688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3 597</a:t>
                      </a:r>
                      <a:endParaRPr lang="pl-PL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35,15%</a:t>
                      </a:r>
                      <a:endParaRPr lang="pl-PL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688557"/>
                  </a:ext>
                </a:extLst>
              </a:tr>
              <a:tr h="628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Pacjenci przyjęci do SOR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14 284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3 370</a:t>
                      </a:r>
                      <a:endParaRPr lang="pl-PL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1 159</a:t>
                      </a:r>
                      <a:endParaRPr lang="pl-PL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4 207</a:t>
                      </a:r>
                      <a:endParaRPr lang="pl-PL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4 935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226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2 439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1 872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32 492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4 311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43,96%</a:t>
                      </a:r>
                      <a:endParaRPr lang="pl-PL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481159"/>
                  </a:ext>
                </a:extLst>
              </a:tr>
              <a:tr h="23565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RAZEM: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19 799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l-P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5389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l-P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2220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/>
                      <a:r>
                        <a:rPr lang="pl-P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5875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6594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l-P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395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4450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3458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48 180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pl-P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7 908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 gridSpan="3">
                  <a:txBody>
                    <a:bodyPr/>
                    <a:lstStyle/>
                    <a:p>
                      <a:pPr algn="ctr"/>
                      <a:r>
                        <a:rPr lang="pl-PL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41,09%</a:t>
                      </a:r>
                      <a:endParaRPr lang="pl-PL" dirty="0"/>
                    </a:p>
                  </a:txBody>
                  <a:tcPr marL="22297" marR="22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28943"/>
                  </a:ext>
                </a:extLst>
              </a:tr>
              <a:tr h="2356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6510"/>
                  </a:ext>
                </a:extLst>
              </a:tr>
              <a:tr h="2356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150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6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6F473B2C-704E-478B-ACAA-66109362BA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0539205"/>
              </p:ext>
            </p:extLst>
          </p:nvPr>
        </p:nvGraphicFramePr>
        <p:xfrm>
          <a:off x="158261" y="351692"/>
          <a:ext cx="11476893" cy="6318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1525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9FBBD6D1-DBAA-472E-AB70-F5A5A18903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7521132"/>
              </p:ext>
            </p:extLst>
          </p:nvPr>
        </p:nvGraphicFramePr>
        <p:xfrm>
          <a:off x="187569" y="199292"/>
          <a:ext cx="11512062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11444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1405</Words>
  <Application>Microsoft Office PowerPoint</Application>
  <PresentationFormat>Panoramiczny</PresentationFormat>
  <Paragraphs>434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Arial CE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2018 rok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Sekretariat</dc:creator>
  <cp:lastModifiedBy>SEK_DYR</cp:lastModifiedBy>
  <cp:revision>67</cp:revision>
  <cp:lastPrinted>2019-02-22T10:33:44Z</cp:lastPrinted>
  <dcterms:created xsi:type="dcterms:W3CDTF">2019-02-20T07:28:18Z</dcterms:created>
  <dcterms:modified xsi:type="dcterms:W3CDTF">2019-02-22T12:12:28Z</dcterms:modified>
</cp:coreProperties>
</file>