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1" r:id="rId4"/>
    <p:sldId id="290" r:id="rId5"/>
    <p:sldId id="292" r:id="rId6"/>
    <p:sldId id="295" r:id="rId7"/>
    <p:sldId id="296" r:id="rId8"/>
    <p:sldId id="297" r:id="rId9"/>
    <p:sldId id="300" r:id="rId10"/>
    <p:sldId id="301" r:id="rId11"/>
    <p:sldId id="299" r:id="rId12"/>
    <p:sldId id="308" r:id="rId13"/>
    <p:sldId id="309" r:id="rId14"/>
    <p:sldId id="310" r:id="rId15"/>
    <p:sldId id="311" r:id="rId16"/>
    <p:sldId id="305" r:id="rId17"/>
    <p:sldId id="307" r:id="rId18"/>
    <p:sldId id="304" r:id="rId19"/>
    <p:sldId id="302" r:id="rId20"/>
  </p:sldIdLst>
  <p:sldSz cx="9144000" cy="6858000" type="screen4x3"/>
  <p:notesSz cx="6858000" cy="9144000"/>
  <p:defaultTextStyle>
    <a:defPPr>
      <a:defRPr lang="pl-PL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>
      <p:cViewPr>
        <p:scale>
          <a:sx n="70" d="100"/>
          <a:sy n="70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DAFC8-DC55-450C-BF0E-F0EF34C3B1B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CECA3-17F6-4E07-93FD-F75311B7D78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C82BA-A5C6-4852-AC91-26BD43E5687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BDB1E-9D79-4950-95AE-F6B7CD78D71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DABC7-0AB8-4124-9427-C4E1E64D09E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F6EA4-B677-4B73-91C1-AE370302C65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08727-9D20-4253-A7F3-222295A7855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11882-38C9-4B29-A7E7-667C7736D91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4D49-8083-40F4-B800-30ACC72B9E1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C93E9-8C3B-4DEA-AD57-0DC02D23B63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17202-A69C-4196-A298-C4D8590D7A0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1FBAFE0-BEFB-4940-955A-E85FB7784EF6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os.warszawa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52020" y="1736812"/>
            <a:ext cx="4175956" cy="2700300"/>
          </a:xfrm>
        </p:spPr>
        <p:txBody>
          <a:bodyPr/>
          <a:lstStyle/>
          <a:p>
            <a:pPr algn="r"/>
            <a:r>
              <a:rPr lang="pl-PL" sz="2800" b="1" dirty="0" smtClean="0"/>
              <a:t>Spalanie biomasy stałej w domowych paleniskach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400" b="1" dirty="0" smtClean="0"/>
              <a:t>Dr hab. inż. Rafał Rajczyk</a:t>
            </a:r>
            <a:endParaRPr lang="pl-PL" sz="3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283968" y="4941168"/>
            <a:ext cx="4608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Spotkanie informacyjne - warsztaty „</a:t>
            </a:r>
            <a:r>
              <a:rPr lang="pl-PL" sz="2000" i="1" dirty="0" smtClean="0"/>
              <a:t>Podkowa bez Smogu”</a:t>
            </a:r>
          </a:p>
          <a:p>
            <a:endParaRPr lang="pl-PL" sz="2000" dirty="0" smtClean="0"/>
          </a:p>
          <a:p>
            <a:r>
              <a:rPr lang="pl-PL" sz="2000" dirty="0" smtClean="0"/>
              <a:t>Podkowa Leśna, 23.01.2020 </a:t>
            </a:r>
            <a:endParaRPr lang="pl-PL" sz="2000" dirty="0"/>
          </a:p>
        </p:txBody>
      </p:sp>
      <p:pic>
        <p:nvPicPr>
          <p:cNvPr id="4" name="Obraz 3" descr="drewno.jpg"/>
          <p:cNvPicPr>
            <a:picLocks noChangeAspect="1"/>
          </p:cNvPicPr>
          <p:nvPr/>
        </p:nvPicPr>
        <p:blipFill>
          <a:blip r:embed="rId2" cstate="print"/>
          <a:srcRect t="18985"/>
          <a:stretch>
            <a:fillRect/>
          </a:stretch>
        </p:blipFill>
        <p:spPr>
          <a:xfrm>
            <a:off x="251520" y="188640"/>
            <a:ext cx="4020049" cy="2124236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 bwMode="auto">
          <a:xfrm>
            <a:off x="4572000" y="188640"/>
            <a:ext cx="36004" cy="6012668"/>
          </a:xfrm>
          <a:prstGeom prst="line">
            <a:avLst/>
          </a:prstGeom>
          <a:solidFill>
            <a:schemeClr val="accent1"/>
          </a:solidFill>
          <a:ln w="111125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626" name="Picture 2" descr="Room heater st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6" y="3104964"/>
            <a:ext cx="4127005" cy="3095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4833156"/>
            <a:ext cx="7452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Postarajmy się uniknąć tego scenariusza !</a:t>
            </a:r>
          </a:p>
          <a:p>
            <a:pPr algn="l"/>
            <a:endParaRPr lang="pl-PL" dirty="0" smtClean="0"/>
          </a:p>
        </p:txBody>
      </p:sp>
      <p:sp>
        <p:nvSpPr>
          <p:cNvPr id="3" name="Prostokąt 2"/>
          <p:cNvSpPr/>
          <p:nvPr/>
        </p:nvSpPr>
        <p:spPr>
          <a:xfrm>
            <a:off x="467544" y="476672"/>
            <a:ext cx="769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Emisje cząstek PM i NO</a:t>
            </a:r>
            <a:r>
              <a:rPr lang="pl-PL" b="1" baseline="-25000" dirty="0" smtClean="0"/>
              <a:t>X</a:t>
            </a:r>
            <a:r>
              <a:rPr lang="pl-PL" b="1" dirty="0" smtClean="0"/>
              <a:t> ze spalania biomasy w sektorze mieszkaniowym w </a:t>
            </a:r>
            <a:r>
              <a:rPr lang="pl-PL" b="1" dirty="0" err="1" smtClean="0"/>
              <a:t>Wlk</a:t>
            </a:r>
            <a:r>
              <a:rPr lang="pl-PL" b="1" dirty="0" smtClean="0"/>
              <a:t>. Brytanii, wg modelu GAINS*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7524" y="5589240"/>
            <a:ext cx="88564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="1" dirty="0" smtClean="0"/>
              <a:t>* </a:t>
            </a:r>
            <a:r>
              <a:rPr lang="en-US" sz="1600" dirty="0" smtClean="0"/>
              <a:t>Mitchell </a:t>
            </a:r>
            <a:r>
              <a:rPr lang="pl-PL" sz="1600" dirty="0" smtClean="0"/>
              <a:t> E.J.S., </a:t>
            </a:r>
            <a:r>
              <a:rPr lang="en-US" sz="1600" dirty="0" err="1" smtClean="0"/>
              <a:t>Coulson</a:t>
            </a:r>
            <a:r>
              <a:rPr lang="en-US" sz="1600" dirty="0" smtClean="0"/>
              <a:t> </a:t>
            </a:r>
            <a:r>
              <a:rPr lang="pl-PL" sz="1600" dirty="0" smtClean="0"/>
              <a:t>G.</a:t>
            </a:r>
            <a:r>
              <a:rPr lang="en-US" sz="1600" dirty="0" smtClean="0"/>
              <a:t>,</a:t>
            </a:r>
            <a:r>
              <a:rPr lang="pl-PL" sz="1600" dirty="0" smtClean="0"/>
              <a:t> </a:t>
            </a:r>
            <a:r>
              <a:rPr lang="en-US" sz="1600" dirty="0" smtClean="0"/>
              <a:t>Butt </a:t>
            </a:r>
            <a:r>
              <a:rPr lang="pl-PL" sz="1600" dirty="0" smtClean="0"/>
              <a:t>E.W.</a:t>
            </a:r>
            <a:r>
              <a:rPr lang="en-US" sz="1600" dirty="0" smtClean="0"/>
              <a:t>, Forster </a:t>
            </a:r>
            <a:r>
              <a:rPr lang="pl-PL" sz="1600" dirty="0" smtClean="0"/>
              <a:t>P.M.</a:t>
            </a:r>
            <a:r>
              <a:rPr lang="en-US" sz="1600" dirty="0" smtClean="0"/>
              <a:t>, Jones </a:t>
            </a:r>
            <a:r>
              <a:rPr lang="pl-PL" sz="1600" dirty="0" smtClean="0"/>
              <a:t>J.M.,</a:t>
            </a:r>
            <a:r>
              <a:rPr lang="en-US" sz="1600" dirty="0" smtClean="0"/>
              <a:t> Williams </a:t>
            </a:r>
            <a:r>
              <a:rPr lang="pl-PL" sz="1600" dirty="0" smtClean="0"/>
              <a:t>A.: </a:t>
            </a:r>
            <a:r>
              <a:rPr lang="en-US" sz="1600" dirty="0" smtClean="0"/>
              <a:t>Heating with Biomass in the United Kingdom: Lessons from New</a:t>
            </a:r>
            <a:r>
              <a:rPr lang="pl-PL" sz="1600" dirty="0" smtClean="0"/>
              <a:t> </a:t>
            </a:r>
            <a:r>
              <a:rPr lang="en-US" sz="1600" dirty="0" smtClean="0"/>
              <a:t>Zealand</a:t>
            </a:r>
            <a:r>
              <a:rPr lang="pl-PL" sz="1600" dirty="0" smtClean="0"/>
              <a:t>, </a:t>
            </a:r>
            <a:r>
              <a:rPr lang="pl-PL" sz="1600" dirty="0" err="1" smtClean="0"/>
              <a:t>Atmospheric</a:t>
            </a:r>
            <a:r>
              <a:rPr lang="pl-PL" sz="1600" dirty="0" smtClean="0"/>
              <a:t> Environment 152, s. 431-454, 2017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 bwMode="auto">
          <a:xfrm>
            <a:off x="0" y="555323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60" y="1520788"/>
            <a:ext cx="3698984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979" y="1700808"/>
            <a:ext cx="3983251" cy="26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33756" y="746864"/>
            <a:ext cx="5040560" cy="500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75556" y="2246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Rozkład stężeń </a:t>
            </a:r>
            <a:r>
              <a:rPr lang="pl-PL" b="1" dirty="0" err="1" smtClean="0"/>
              <a:t>BaP</a:t>
            </a:r>
            <a:r>
              <a:rPr lang="pl-PL" b="1" dirty="0" smtClean="0"/>
              <a:t> na obszarze woj. mazowieckiego w 2017r</a:t>
            </a:r>
            <a:r>
              <a:rPr lang="pl-PL" dirty="0" smtClean="0"/>
              <a:t>.*</a:t>
            </a:r>
          </a:p>
          <a:p>
            <a:endParaRPr lang="pl-PL" dirty="0" smtClean="0"/>
          </a:p>
          <a:p>
            <a:r>
              <a:rPr lang="pl-PL" dirty="0" smtClean="0"/>
              <a:t>. 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 bwMode="auto">
          <a:xfrm>
            <a:off x="0" y="591327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Prostokąt 4"/>
          <p:cNvSpPr/>
          <p:nvPr/>
        </p:nvSpPr>
        <p:spPr>
          <a:xfrm>
            <a:off x="395536" y="5985284"/>
            <a:ext cx="8244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600" dirty="0" smtClean="0"/>
              <a:t>* Źródło: GIOŚ / Wojewódzki Inspektorat Ochrony Środowiska w Warszawie: Stan środowiska w woj. mazowieckim w 2017 roku, Warszawa 2018r. </a:t>
            </a:r>
            <a:r>
              <a:rPr lang="pl-PL" sz="1600" dirty="0" err="1" smtClean="0">
                <a:hlinkClick r:id="rId3"/>
              </a:rPr>
              <a:t>www.wios.warszawa.pl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323528" y="1016732"/>
            <a:ext cx="33483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="1" dirty="0" err="1" smtClean="0"/>
              <a:t>Benzo</a:t>
            </a:r>
            <a:r>
              <a:rPr lang="pl-PL" b="1" dirty="0" smtClean="0"/>
              <a:t>(a)</a:t>
            </a:r>
            <a:r>
              <a:rPr lang="pl-PL" b="1" dirty="0" err="1" smtClean="0"/>
              <a:t>piren</a:t>
            </a:r>
            <a:r>
              <a:rPr lang="pl-PL" dirty="0" smtClean="0"/>
              <a:t> </a:t>
            </a:r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(</a:t>
            </a:r>
            <a:r>
              <a:rPr lang="pl-PL" dirty="0" err="1" smtClean="0"/>
              <a:t>benzoalfapiren</a:t>
            </a:r>
            <a:r>
              <a:rPr lang="pl-PL" dirty="0" smtClean="0"/>
              <a:t>, </a:t>
            </a:r>
            <a:r>
              <a:rPr lang="pl-PL" dirty="0" err="1" smtClean="0"/>
              <a:t>BaP</a:t>
            </a:r>
            <a:r>
              <a:rPr lang="pl-PL" dirty="0" smtClean="0"/>
              <a:t>) należy do grupy wielopierścieniowych węglowodorów aromatycznych (WWA) - substancji emitowanych przede wszystkim przez piece i kotły. </a:t>
            </a:r>
            <a:r>
              <a:rPr lang="pl-PL" dirty="0" err="1" smtClean="0"/>
              <a:t>BaP</a:t>
            </a:r>
            <a:r>
              <a:rPr lang="pl-PL" dirty="0" smtClean="0"/>
              <a:t> wydziela się podczas spalania węgla (zwłaszcza niskiej jakości), drewna i śmieci (zwłaszcza tworzyw sztucznych).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05080" y="3915800"/>
            <a:ext cx="2508811" cy="13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40668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Źródła pochodzenia pyłu zawieszonego PM</a:t>
            </a:r>
            <a:r>
              <a:rPr lang="pl-PL" b="1" baseline="-25000" dirty="0" smtClean="0"/>
              <a:t>2.5</a:t>
            </a:r>
            <a:r>
              <a:rPr lang="pl-PL" b="1" dirty="0" smtClean="0"/>
              <a:t> w Podkowie </a:t>
            </a:r>
            <a:r>
              <a:rPr lang="pl-PL" b="1" dirty="0" err="1" smtClean="0"/>
              <a:t>Leśnej</a:t>
            </a:r>
            <a:r>
              <a:rPr lang="pl-PL" b="1" dirty="0" smtClean="0"/>
              <a:t> </a:t>
            </a:r>
          </a:p>
          <a:p>
            <a:pPr algn="l"/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i="1" dirty="0" smtClean="0"/>
              <a:t> </a:t>
            </a:r>
            <a:r>
              <a:rPr lang="pl-PL" dirty="0" smtClean="0"/>
              <a:t>Ekspertyzę wykonał zespół naukowców z Instytutu Chemii Fizycznej PAN oraz Instytutu Ochrony Środowiska PIB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Pomiary wykonano w okresie 6.02.2019 do 21.02.2019 na terenie szkoły przy ul. Jana Pawła II w Podkowie Leśnej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Celem badań było określenie udziału lokalnego spalania biomasy w Podkowie Leśnej jako źródła drobnego pyłu zawieszonego PM</a:t>
            </a:r>
            <a:r>
              <a:rPr lang="pl-PL" baseline="-25000" dirty="0" smtClean="0"/>
              <a:t>2.5</a:t>
            </a:r>
            <a:r>
              <a:rPr lang="pl-PL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Badano m.in. zawartość bezwodnika cukrowego </a:t>
            </a:r>
            <a:r>
              <a:rPr lang="pl-PL" dirty="0" err="1" smtClean="0"/>
              <a:t>lewoglukozanu</a:t>
            </a:r>
            <a:r>
              <a:rPr lang="pl-PL" b="1" dirty="0" smtClean="0"/>
              <a:t> </a:t>
            </a:r>
            <a:r>
              <a:rPr lang="pl-PL" dirty="0" smtClean="0"/>
              <a:t>w pyle, związek ten jest markerem spalania biomasy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536504" cy="284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52836"/>
            <a:ext cx="2371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1916832"/>
            <a:ext cx="2266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1232756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Model 2-źródłowy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3923928" y="1232756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Model 3-źródłowy</a:t>
            </a:r>
            <a:endParaRPr lang="pl-PL" b="1" dirty="0"/>
          </a:p>
        </p:txBody>
      </p:sp>
      <p:cxnSp>
        <p:nvCxnSpPr>
          <p:cNvPr id="11" name="Łącznik prosty ze strzałką 10"/>
          <p:cNvCxnSpPr/>
          <p:nvPr/>
        </p:nvCxnSpPr>
        <p:spPr bwMode="auto">
          <a:xfrm flipH="1" flipV="1">
            <a:off x="1871700" y="3933056"/>
            <a:ext cx="1332148" cy="11521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" name="Łącznik prosty ze strzałką 11"/>
          <p:cNvCxnSpPr/>
          <p:nvPr/>
        </p:nvCxnSpPr>
        <p:spPr bwMode="auto">
          <a:xfrm flipH="1">
            <a:off x="2375756" y="2492896"/>
            <a:ext cx="684076" cy="3960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Łącznik prosty ze strzałką 13"/>
          <p:cNvCxnSpPr/>
          <p:nvPr/>
        </p:nvCxnSpPr>
        <p:spPr bwMode="auto">
          <a:xfrm flipV="1">
            <a:off x="3923928" y="3825044"/>
            <a:ext cx="1440160" cy="126014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7" name="Prostokąt 16"/>
          <p:cNvSpPr/>
          <p:nvPr/>
        </p:nvSpPr>
        <p:spPr>
          <a:xfrm>
            <a:off x="1907704" y="5157192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Pył pochodzący z lokalnego spalania biomasy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023828" y="195283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Pozostałe źródła</a:t>
            </a:r>
            <a:endParaRPr lang="pl-PL" dirty="0"/>
          </a:p>
        </p:txBody>
      </p:sp>
      <p:cxnSp>
        <p:nvCxnSpPr>
          <p:cNvPr id="19" name="Łącznik prosty ze strzałką 18"/>
          <p:cNvCxnSpPr/>
          <p:nvPr/>
        </p:nvCxnSpPr>
        <p:spPr bwMode="auto">
          <a:xfrm flipH="1">
            <a:off x="6444208" y="2852936"/>
            <a:ext cx="684076" cy="3960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0" name="Prostokąt 19"/>
          <p:cNvSpPr/>
          <p:nvPr/>
        </p:nvSpPr>
        <p:spPr>
          <a:xfrm>
            <a:off x="7092280" y="2312876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Napływ pyłu z terenów oddalonych</a:t>
            </a:r>
            <a:endParaRPr lang="pl-PL" dirty="0"/>
          </a:p>
        </p:txBody>
      </p:sp>
      <p:sp>
        <p:nvSpPr>
          <p:cNvPr id="21" name="Trójkąt równoramienny 20"/>
          <p:cNvSpPr/>
          <p:nvPr/>
        </p:nvSpPr>
        <p:spPr bwMode="auto">
          <a:xfrm rot="19610892">
            <a:off x="6024862" y="3268048"/>
            <a:ext cx="99665" cy="1067144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Łącznik prosty ze strzałką 21"/>
          <p:cNvCxnSpPr/>
          <p:nvPr/>
        </p:nvCxnSpPr>
        <p:spPr bwMode="auto">
          <a:xfrm flipH="1" flipV="1">
            <a:off x="6300192" y="4185084"/>
            <a:ext cx="792088" cy="6840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4" name="Prostokąt 23"/>
          <p:cNvSpPr/>
          <p:nvPr/>
        </p:nvSpPr>
        <p:spPr>
          <a:xfrm>
            <a:off x="6444208" y="5085184"/>
            <a:ext cx="2484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Pył ze spalania paliw kopalnych 0,1% </a:t>
            </a:r>
            <a:r>
              <a:rPr lang="pl-PL" sz="1600" dirty="0" smtClean="0"/>
              <a:t>(powiększono)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539552" y="2606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Źródła pochodzenia pyłu zawieszonego PM</a:t>
            </a:r>
            <a:r>
              <a:rPr lang="pl-PL" b="1" baseline="-25000" dirty="0" smtClean="0"/>
              <a:t>2.5</a:t>
            </a:r>
            <a:r>
              <a:rPr lang="pl-PL" b="1" dirty="0" smtClean="0"/>
              <a:t> w Podkowie </a:t>
            </a:r>
            <a:r>
              <a:rPr lang="pl-PL" b="1" dirty="0" err="1" smtClean="0"/>
              <a:t>Leśnej</a:t>
            </a:r>
            <a:r>
              <a:rPr lang="pl-PL" b="1" dirty="0" smtClean="0"/>
              <a:t> 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043608" y="3501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71,7%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835696" y="296094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28,3%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4860032" y="335699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58,0%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5724128" y="267291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41,9%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3248980"/>
            <a:ext cx="7092788" cy="26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28700"/>
            <a:ext cx="3708412" cy="252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39552" y="2606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Źródła pochodzenia pyłu zawieszonego PM</a:t>
            </a:r>
            <a:r>
              <a:rPr lang="pl-PL" b="1" baseline="-25000" dirty="0" smtClean="0"/>
              <a:t>2.5</a:t>
            </a:r>
            <a:r>
              <a:rPr lang="pl-PL" b="1" dirty="0" smtClean="0"/>
              <a:t> w Podkowie </a:t>
            </a:r>
            <a:r>
              <a:rPr lang="pl-PL" b="1" dirty="0" err="1" smtClean="0"/>
              <a:t>Leśnej</a:t>
            </a:r>
            <a:r>
              <a:rPr lang="pl-PL" b="1" dirty="0" smtClean="0"/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7524" y="58052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Dominującym źródłem pyłu PM</a:t>
            </a:r>
            <a:r>
              <a:rPr lang="pl-PL" baseline="-25000" dirty="0" smtClean="0"/>
              <a:t>2.5</a:t>
            </a:r>
            <a:r>
              <a:rPr lang="pl-PL" dirty="0" smtClean="0"/>
              <a:t> w Podkowie Leśnej okazały się procesy spalania biomasy (drewna) oraz napływy z terenów oddalonych. 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7668" t="14883" r="2600" b="15227"/>
          <a:stretch>
            <a:fillRect/>
          </a:stretch>
        </p:blipFill>
        <p:spPr bwMode="auto">
          <a:xfrm>
            <a:off x="431540" y="1124744"/>
            <a:ext cx="6444716" cy="363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87524" y="3326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Na terenie Podkowy Leśnej obserwuje się przede wszystkim powierzchniową emisję zanieczyszczeń (niska emisja z wielu źródeł)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84168" y="220486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PM10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416" t="15868" r="18372" b="10797"/>
          <a:stretch>
            <a:fillRect/>
          </a:stretch>
        </p:blipFill>
        <p:spPr bwMode="auto">
          <a:xfrm>
            <a:off x="6120171" y="3969061"/>
            <a:ext cx="2918257" cy="26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827584" y="620130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W celach porównawczych – Warszawa Wawer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872716"/>
            <a:ext cx="80288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Wykonano symulację dla Podkowy Leśnej, </a:t>
            </a:r>
          </a:p>
          <a:p>
            <a:pPr algn="ctr"/>
            <a:r>
              <a:rPr lang="pl-PL" b="1" dirty="0" smtClean="0"/>
              <a:t>zakładając epizod bezwietrznej pogody</a:t>
            </a:r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W symulacji numerycznej wzięto pod uwagę emisje z urządzeń spełniających Rozporządzenie Komisji (UE) 2015/1185 oraz Rozporządzenie Komisji (UE) 2015/1189 dot. </a:t>
            </a:r>
            <a:r>
              <a:rPr lang="pl-PL" dirty="0" err="1" smtClean="0"/>
              <a:t>ekoprojektu</a:t>
            </a:r>
            <a:r>
              <a:rPr lang="pl-PL" dirty="0" smtClean="0"/>
              <a:t>, jak również z omawianych poprzednio badań.</a:t>
            </a:r>
          </a:p>
          <a:p>
            <a:pPr algn="l"/>
            <a:endParaRPr lang="pl-PL" u="sng" dirty="0" smtClean="0"/>
          </a:p>
          <a:p>
            <a:pPr algn="l"/>
            <a:r>
              <a:rPr lang="pl-PL" u="sng" dirty="0" smtClean="0"/>
              <a:t>Założenia:        </a:t>
            </a:r>
          </a:p>
          <a:p>
            <a:pPr algn="l"/>
            <a:r>
              <a:rPr lang="pl-PL" dirty="0" smtClean="0"/>
              <a:t>Powierzchnia działki: 1700 m</a:t>
            </a:r>
            <a:r>
              <a:rPr lang="pl-PL" baseline="30000" dirty="0" smtClean="0"/>
              <a:t>2 </a:t>
            </a:r>
            <a:endParaRPr lang="pl-PL" dirty="0" smtClean="0"/>
          </a:p>
          <a:p>
            <a:pPr algn="l"/>
            <a:r>
              <a:rPr lang="pl-PL" dirty="0" smtClean="0"/>
              <a:t>Obszar rozpraszania: 10 000 m</a:t>
            </a:r>
            <a:r>
              <a:rPr lang="pl-PL" baseline="30000" dirty="0" smtClean="0"/>
              <a:t>2</a:t>
            </a:r>
            <a:r>
              <a:rPr lang="pl-PL" dirty="0" smtClean="0"/>
              <a:t> (co 6 osoba spala biomasę)</a:t>
            </a:r>
          </a:p>
          <a:p>
            <a:pPr algn="l"/>
            <a:r>
              <a:rPr lang="pl-PL" dirty="0" smtClean="0"/>
              <a:t>Bezwietrzna pogoda (brak mieszania z sąsiednimi strefami)</a:t>
            </a:r>
          </a:p>
          <a:p>
            <a:pPr algn="l"/>
            <a:r>
              <a:rPr lang="pl-PL" dirty="0" smtClean="0"/>
              <a:t>Wysokość strefy: 20 m</a:t>
            </a:r>
          </a:p>
          <a:p>
            <a:pPr algn="l"/>
            <a:r>
              <a:rPr lang="pl-PL" dirty="0" smtClean="0"/>
              <a:t>Początkowe zawartości zanieczyszczeń: PM</a:t>
            </a:r>
            <a:r>
              <a:rPr lang="pl-PL" baseline="-25000" dirty="0" smtClean="0"/>
              <a:t>10</a:t>
            </a:r>
            <a:r>
              <a:rPr lang="pl-PL" dirty="0" smtClean="0"/>
              <a:t>: 25 </a:t>
            </a:r>
            <a:r>
              <a:rPr lang="el-GR" dirty="0" smtClean="0"/>
              <a:t>μ</a:t>
            </a:r>
            <a:r>
              <a:rPr lang="pl-PL" dirty="0" smtClean="0"/>
              <a:t>g/m</a:t>
            </a:r>
            <a:r>
              <a:rPr lang="pl-PL" baseline="30000" dirty="0" smtClean="0"/>
              <a:t>3</a:t>
            </a:r>
            <a:r>
              <a:rPr lang="pl-PL" dirty="0" smtClean="0"/>
              <a:t> , PM</a:t>
            </a:r>
            <a:r>
              <a:rPr lang="pl-PL" baseline="-25000" dirty="0" smtClean="0"/>
              <a:t>2.5</a:t>
            </a:r>
            <a:r>
              <a:rPr lang="pl-PL" dirty="0" smtClean="0"/>
              <a:t>: 20 </a:t>
            </a:r>
            <a:r>
              <a:rPr lang="el-GR" dirty="0" smtClean="0"/>
              <a:t>μ</a:t>
            </a:r>
            <a:r>
              <a:rPr lang="pl-PL" dirty="0" smtClean="0"/>
              <a:t>g/m</a:t>
            </a:r>
            <a:r>
              <a:rPr lang="pl-PL" baseline="30000" dirty="0" smtClean="0"/>
              <a:t>3</a:t>
            </a:r>
            <a:r>
              <a:rPr lang="pl-PL" dirty="0" smtClean="0"/>
              <a:t>, </a:t>
            </a:r>
            <a:r>
              <a:rPr lang="pl-PL" dirty="0" err="1" smtClean="0"/>
              <a:t>BaP</a:t>
            </a:r>
            <a:r>
              <a:rPr lang="pl-PL" dirty="0" smtClean="0"/>
              <a:t>: 0 </a:t>
            </a:r>
            <a:r>
              <a:rPr lang="pl-PL" dirty="0" err="1" smtClean="0"/>
              <a:t>ng</a:t>
            </a:r>
            <a:r>
              <a:rPr lang="pl-PL" dirty="0" smtClean="0"/>
              <a:t>/m</a:t>
            </a:r>
            <a:r>
              <a:rPr lang="pl-PL" baseline="30000" dirty="0" smtClean="0"/>
              <a:t>3</a:t>
            </a:r>
            <a:endParaRPr lang="pl-PL" dirty="0" smtClean="0"/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Emisja  PM (wariant </a:t>
            </a:r>
            <a:r>
              <a:rPr lang="pl-PL" dirty="0" err="1" smtClean="0"/>
              <a:t>Ecodesign</a:t>
            </a:r>
            <a:r>
              <a:rPr lang="pl-PL" dirty="0" smtClean="0"/>
              <a:t>) PM</a:t>
            </a:r>
            <a:r>
              <a:rPr lang="pl-PL" baseline="-25000" dirty="0" smtClean="0"/>
              <a:t>10</a:t>
            </a:r>
            <a:r>
              <a:rPr lang="pl-PL" dirty="0" smtClean="0"/>
              <a:t>: 40 mg/m</a:t>
            </a:r>
            <a:r>
              <a:rPr lang="pl-PL" baseline="30000" dirty="0" smtClean="0"/>
              <a:t>3</a:t>
            </a:r>
            <a:r>
              <a:rPr lang="pl-PL" dirty="0" smtClean="0"/>
              <a:t>, PM</a:t>
            </a:r>
            <a:r>
              <a:rPr lang="pl-PL" baseline="-25000" dirty="0" smtClean="0"/>
              <a:t>2.5</a:t>
            </a:r>
            <a:r>
              <a:rPr lang="pl-PL" dirty="0" smtClean="0"/>
              <a:t>: 36 mg/m</a:t>
            </a:r>
            <a:r>
              <a:rPr lang="pl-PL" baseline="30000" dirty="0" smtClean="0"/>
              <a:t>3</a:t>
            </a:r>
            <a:r>
              <a:rPr lang="pl-PL" dirty="0" smtClean="0"/>
              <a:t>, </a:t>
            </a:r>
          </a:p>
          <a:p>
            <a:pPr algn="l"/>
            <a:r>
              <a:rPr lang="pl-PL" dirty="0" smtClean="0"/>
              <a:t>Emisja PM (wariant realistyczny) PM</a:t>
            </a:r>
            <a:r>
              <a:rPr lang="pl-PL" baseline="-25000" dirty="0" smtClean="0"/>
              <a:t>10</a:t>
            </a:r>
            <a:r>
              <a:rPr lang="pl-PL" dirty="0" smtClean="0"/>
              <a:t>: 86,8 mg/m</a:t>
            </a:r>
            <a:r>
              <a:rPr lang="pl-PL" baseline="30000" dirty="0" smtClean="0"/>
              <a:t>3</a:t>
            </a:r>
            <a:r>
              <a:rPr lang="pl-PL" dirty="0" smtClean="0"/>
              <a:t>, PM</a:t>
            </a:r>
            <a:r>
              <a:rPr lang="pl-PL" baseline="-25000" dirty="0" smtClean="0"/>
              <a:t>2.5</a:t>
            </a:r>
            <a:r>
              <a:rPr lang="pl-PL" dirty="0" smtClean="0"/>
              <a:t>: 78,1 mg/m</a:t>
            </a:r>
            <a:r>
              <a:rPr lang="pl-PL" baseline="30000" dirty="0" smtClean="0"/>
              <a:t>3</a:t>
            </a:r>
            <a:r>
              <a:rPr lang="pl-PL" dirty="0" smtClean="0"/>
              <a:t>, </a:t>
            </a:r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Emisja </a:t>
            </a:r>
            <a:r>
              <a:rPr lang="pl-PL" dirty="0" err="1" smtClean="0"/>
              <a:t>BaP</a:t>
            </a:r>
            <a:r>
              <a:rPr lang="pl-PL" dirty="0" smtClean="0"/>
              <a:t>: 0,042 mg/m</a:t>
            </a:r>
            <a:r>
              <a:rPr lang="pl-PL" baseline="30000" dirty="0" smtClean="0"/>
              <a:t>3</a:t>
            </a:r>
            <a:endParaRPr lang="pl-PL" dirty="0" smtClean="0"/>
          </a:p>
          <a:p>
            <a:pPr algn="l"/>
            <a:r>
              <a:rPr lang="pl-P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9572" y="4617132"/>
          <a:ext cx="7128792" cy="1819747"/>
        </p:xfrm>
        <a:graphic>
          <a:graphicData uri="http://schemas.openxmlformats.org/drawingml/2006/table">
            <a:tbl>
              <a:tblPr/>
              <a:tblGrid>
                <a:gridCol w="2088019"/>
                <a:gridCol w="1518558"/>
                <a:gridCol w="3522215"/>
              </a:tblGrid>
              <a:tr h="198952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Odniesienie do </a:t>
                      </a:r>
                      <a:r>
                        <a:rPr lang="pl-PL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dop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zawartości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średniorocznej 1 </a:t>
                      </a:r>
                      <a:r>
                        <a:rPr lang="pl-PL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ng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/m</a:t>
                      </a:r>
                      <a:r>
                        <a:rPr lang="pl-PL" sz="1800" b="0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pl-PL" sz="1800" b="0" i="0" u="none" strike="noStrike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Czas 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emisji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BaP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16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ng/m3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616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24,0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3548" y="944724"/>
          <a:ext cx="3672408" cy="1710962"/>
        </p:xfrm>
        <a:graphic>
          <a:graphicData uri="http://schemas.openxmlformats.org/drawingml/2006/table">
            <a:tbl>
              <a:tblPr/>
              <a:tblGrid>
                <a:gridCol w="1836204"/>
                <a:gridCol w="1836204"/>
              </a:tblGrid>
              <a:tr h="3600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Wariant </a:t>
                      </a:r>
                      <a:r>
                        <a:rPr lang="pl-PL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Ecodesign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800" b="1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Czas 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emisji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PM</a:t>
                      </a:r>
                      <a:r>
                        <a:rPr lang="pl-PL" sz="18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2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dirty="0" smtClean="0"/>
                        <a:t>µ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g/m3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70,7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2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121,5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3131840" y="188640"/>
            <a:ext cx="2411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l-PL" sz="2000" u="sng" dirty="0" smtClean="0"/>
              <a:t>Przykładowe wyniki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59532" y="2960948"/>
            <a:ext cx="8388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Światowa Organizacja Zdrowia (WHO) za wartości stężenia pyłu PM</a:t>
            </a:r>
            <a:r>
              <a:rPr lang="pl-PL" sz="1600" baseline="-25000" dirty="0" smtClean="0"/>
              <a:t>2.5</a:t>
            </a:r>
            <a:r>
              <a:rPr lang="pl-PL" sz="1600" dirty="0" smtClean="0"/>
              <a:t> bezpiecznego dla zdrowia i życia uznaje średnie stężenie 24h poniżej </a:t>
            </a:r>
            <a:r>
              <a:rPr lang="pl-PL" sz="1600" b="1" dirty="0" smtClean="0"/>
              <a:t>25 µg/m</a:t>
            </a:r>
            <a:r>
              <a:rPr lang="pl-PL" sz="1600" b="1" baseline="30000" dirty="0" smtClean="0"/>
              <a:t>3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sz="1600" dirty="0" smtClean="0"/>
              <a:t>Z kolei wg skali PIOŚ stężenie PM</a:t>
            </a:r>
            <a:r>
              <a:rPr lang="pl-PL" sz="1600" baseline="-25000" dirty="0" smtClean="0"/>
              <a:t>2.5</a:t>
            </a:r>
            <a:r>
              <a:rPr lang="pl-PL" sz="1600" dirty="0" smtClean="0"/>
              <a:t> powyżej </a:t>
            </a:r>
            <a:r>
              <a:rPr lang="pl-PL" sz="1600" b="1" dirty="0" smtClean="0"/>
              <a:t>55 µg/m</a:t>
            </a:r>
            <a:r>
              <a:rPr lang="pl-PL" sz="1600" b="1" baseline="30000" dirty="0" smtClean="0"/>
              <a:t>3</a:t>
            </a:r>
            <a:r>
              <a:rPr lang="pl-PL" b="1" baseline="30000" dirty="0" smtClean="0"/>
              <a:t> </a:t>
            </a:r>
            <a:r>
              <a:rPr lang="pl-PL" sz="1600" dirty="0" smtClean="0"/>
              <a:t>stanowi zagrożenie dla zdrowia (wartość ta pojawia się też w </a:t>
            </a:r>
            <a:r>
              <a:rPr lang="pl-PL" sz="1600" dirty="0" smtClean="0"/>
              <a:t>propozycji Stowarzyszenia Podkowa </a:t>
            </a:r>
            <a:r>
              <a:rPr lang="pl-PL" sz="1600" smtClean="0"/>
              <a:t>bez Smogu)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752020" y="944724"/>
          <a:ext cx="3672408" cy="1710962"/>
        </p:xfrm>
        <a:graphic>
          <a:graphicData uri="http://schemas.openxmlformats.org/drawingml/2006/table">
            <a:tbl>
              <a:tblPr/>
              <a:tblGrid>
                <a:gridCol w="1836204"/>
                <a:gridCol w="1836204"/>
              </a:tblGrid>
              <a:tr h="3600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Wariant realistyczny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800" b="1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Czas 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emisji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PM</a:t>
                      </a:r>
                      <a:r>
                        <a:rPr lang="pl-PL" sz="18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2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dirty="0" smtClean="0"/>
                        <a:t>µ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g/m3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117,8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2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215,7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98072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Wnioski i rekomendacje</a:t>
            </a:r>
            <a:endParaRPr lang="pl-PL" sz="2000" b="1" dirty="0"/>
          </a:p>
        </p:txBody>
      </p:sp>
      <p:sp>
        <p:nvSpPr>
          <p:cNvPr id="3" name="Prostokąt 2"/>
          <p:cNvSpPr/>
          <p:nvPr/>
        </p:nvSpPr>
        <p:spPr>
          <a:xfrm>
            <a:off x="359532" y="1592796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Nawet urządzenia typu </a:t>
            </a:r>
            <a:r>
              <a:rPr lang="pl-PL" dirty="0" err="1" smtClean="0"/>
              <a:t>Ecodesign</a:t>
            </a:r>
            <a:r>
              <a:rPr lang="pl-PL" dirty="0" smtClean="0"/>
              <a:t> powodują emisje zanieczyszczeń - PM, jak również WWA. Ma to szczególne znaczenie w Podkowie Leśnej.</a:t>
            </a:r>
          </a:p>
          <a:p>
            <a:pPr algn="l"/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Wykonane badania naukowe wskazują, że emisje z nowoczesnych palenisk są wyższe, niż deklarowane. Wynika to z wielu czynników m.in. jakości paliwa, sposobu obsługi, chwilowego obciążenia itd.</a:t>
            </a:r>
          </a:p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• Jako główne źródło pyłu PM</a:t>
            </a:r>
            <a:r>
              <a:rPr lang="pl-PL" baseline="-25000" dirty="0" smtClean="0"/>
              <a:t>2.5</a:t>
            </a:r>
            <a:r>
              <a:rPr lang="pl-PL" dirty="0" smtClean="0"/>
              <a:t> w Podkowie Leśnej zidentyfikowane zostało spalanie biomasy.</a:t>
            </a:r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• Przeprowadzone symulacje wskazują, że nawet 1-2 dni bezwietrznej pogody przy jednoczesnym ogrzewaniu biomasą spowodują znaczące przekroczenia standardów jakości powietrza.</a:t>
            </a:r>
          </a:p>
          <a:p>
            <a:pPr algn="l"/>
            <a:endParaRPr lang="pl-PL" dirty="0" smtClean="0"/>
          </a:p>
          <a:p>
            <a:pPr algn="l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9532" y="764704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W Polsce prowadzone są szerokie dyskusje dotyczące ograniczenia spalania paliw stałych w budynkach jednorodzinnych.</a:t>
            </a:r>
          </a:p>
          <a:p>
            <a:pPr algn="l"/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Kraków już zakazał stosowania paliw stałych. Po paru miesiącach zaobserwowano znacząca poprawę stanu powietrza. Podobne regulacje wprowadzają Poznań, Wrocław, Sopot, Tarnów, Rybnik itd.</a:t>
            </a:r>
          </a:p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• Uchwała umożliwiająca spalanie paliw stałych tylko w dni, w które nie spowoduje to przekroczenia norm jest „złotym mostem” pomiędzy oczekiwaniami obu stron. Spełnia oczekiwania zarówno osób, pragnących spalać drewno w celach grzewczych i rekreacyjnych, jak również tych którzy żądają czystego powietrza.</a:t>
            </a:r>
          </a:p>
          <a:p>
            <a:pPr algn="l"/>
            <a:endParaRPr lang="pl-PL" dirty="0"/>
          </a:p>
        </p:txBody>
      </p:sp>
      <p:pic>
        <p:nvPicPr>
          <p:cNvPr id="30722" name="Picture 2" descr="Image result for shaking h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4401108"/>
            <a:ext cx="3456384" cy="229657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75556" y="22464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Wnioski i rekomendacje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9532" y="188082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Jestem pracownikiem naukowym Politechniki Częstochowskiej, na Wydziale Infrastruktury i Środowiska, w Katedrze Zaawansowanych Technologii Energetycznych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Od roku 2002 zajmuję się procesami wykorzystania biomasy w celach energetycznych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W 2006 obroniłem rozprawę doktorską pn. „Emisja mikrocząstek w procesie spalania biomasy w cyrkulacyjnej warstwie fluidalnej”</a:t>
            </a:r>
            <a:br>
              <a:rPr lang="pl-PL" dirty="0" smtClean="0"/>
            </a:br>
            <a:r>
              <a:rPr lang="pl-PL" dirty="0" smtClean="0"/>
              <a:t>• Byłem kierownikiem i wykonawcą projektów krajowych i zagranicznych związanych z biomasą np. „</a:t>
            </a:r>
            <a:r>
              <a:rPr lang="pl-PL" dirty="0" err="1" smtClean="0"/>
              <a:t>Advanced</a:t>
            </a:r>
            <a:r>
              <a:rPr lang="pl-PL" dirty="0" smtClean="0"/>
              <a:t> </a:t>
            </a:r>
            <a:r>
              <a:rPr lang="pl-PL" dirty="0" err="1" smtClean="0"/>
              <a:t>Biomass</a:t>
            </a:r>
            <a:r>
              <a:rPr lang="pl-PL" dirty="0" smtClean="0"/>
              <a:t> </a:t>
            </a:r>
            <a:r>
              <a:rPr lang="pl-PL" dirty="0" err="1" smtClean="0"/>
              <a:t>Combustion</a:t>
            </a:r>
            <a:r>
              <a:rPr lang="pl-PL" dirty="0" smtClean="0"/>
              <a:t> </a:t>
            </a:r>
            <a:r>
              <a:rPr lang="pl-PL" dirty="0" err="1" smtClean="0"/>
              <a:t>Modelling</a:t>
            </a:r>
            <a:r>
              <a:rPr lang="pl-PL" dirty="0" smtClean="0"/>
              <a:t> for </a:t>
            </a:r>
            <a:r>
              <a:rPr lang="pl-PL" dirty="0" err="1" smtClean="0"/>
              <a:t>Clean</a:t>
            </a:r>
            <a:r>
              <a:rPr lang="pl-PL" dirty="0" smtClean="0"/>
              <a:t> Energy </a:t>
            </a:r>
            <a:r>
              <a:rPr lang="pl-PL" dirty="0" err="1" smtClean="0"/>
              <a:t>Production</a:t>
            </a:r>
            <a:r>
              <a:rPr lang="pl-PL" dirty="0" smtClean="0"/>
              <a:t>”, „Zanim udusi nas smog – </a:t>
            </a:r>
            <a:r>
              <a:rPr lang="pl-PL" dirty="0" err="1" smtClean="0"/>
              <a:t>społecznościowa</a:t>
            </a:r>
            <a:r>
              <a:rPr lang="pl-PL" dirty="0" smtClean="0"/>
              <a:t> platforma wiedzy” itd.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W latach 2016-2017 pełniłem rolę eksperta Ministerstwa Energii w zakresie wykorzystania biomasy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Jestem członkiem Stowarzyszenia Energii Odnawialnej </a:t>
            </a:r>
            <a:r>
              <a:rPr lang="pl-PL" u="sng" dirty="0" err="1" smtClean="0">
                <a:solidFill>
                  <a:srgbClr val="0070C0"/>
                </a:solidFill>
              </a:rPr>
              <a:t>seo.org.pl</a:t>
            </a:r>
            <a:r>
              <a:rPr lang="pl-PL" u="sng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1448780"/>
            <a:ext cx="5443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="1" dirty="0" smtClean="0"/>
              <a:t>Tytułem wstępu – parę słów o sobie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55876" y="584684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Procesy spalania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11560" y="1232756"/>
            <a:ext cx="74528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Spalanie w układzie gaz – </a:t>
            </a:r>
            <a:r>
              <a:rPr lang="pl-PL" dirty="0" err="1" smtClean="0"/>
              <a:t>gaz</a:t>
            </a:r>
            <a:r>
              <a:rPr lang="pl-PL" dirty="0" smtClean="0"/>
              <a:t> (np. spalanie gazu ziemnego, utleniacz czyli powietrze również jest gazem). Bardzo dobre mieszanie przyczynia się do minimalnej emisji zanieczyszczeń.</a:t>
            </a:r>
          </a:p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• Spalanie w układzie ciało stałe – gaz (ciałem stałym jest paliwo czyli biomasa, utleniaczem jest powietrze). Praktycznie nie da się uniknąć powstawania zanieczyszczeń związanych z niezupełnym i niecałkowitym spalaniem.</a:t>
            </a:r>
          </a:p>
          <a:p>
            <a:pPr algn="l"/>
            <a:endParaRPr lang="pl-PL" dirty="0"/>
          </a:p>
        </p:txBody>
      </p:sp>
      <p:pic>
        <p:nvPicPr>
          <p:cNvPr id="8194" name="Picture 2" descr="Flame, Gas, Gas Flame, Blue, Hot, Ring, Burner, Danger"/>
          <p:cNvPicPr>
            <a:picLocks noChangeAspect="1" noChangeArrowheads="1"/>
          </p:cNvPicPr>
          <p:nvPr/>
        </p:nvPicPr>
        <p:blipFill>
          <a:blip r:embed="rId2" cstate="print"/>
          <a:srcRect b="9524"/>
          <a:stretch>
            <a:fillRect/>
          </a:stretch>
        </p:blipFill>
        <p:spPr bwMode="auto">
          <a:xfrm>
            <a:off x="552816" y="4365104"/>
            <a:ext cx="3119083" cy="2116521"/>
          </a:xfrm>
          <a:prstGeom prst="rect">
            <a:avLst/>
          </a:prstGeom>
          <a:noFill/>
        </p:spPr>
      </p:pic>
      <p:pic>
        <p:nvPicPr>
          <p:cNvPr id="6" name="Obraz 5" descr="Okładka Rafal Rajczyk.jpg"/>
          <p:cNvPicPr>
            <a:picLocks noChangeAspect="1"/>
          </p:cNvPicPr>
          <p:nvPr/>
        </p:nvPicPr>
        <p:blipFill>
          <a:blip r:embed="rId3" cstate="print"/>
          <a:srcRect l="14607" r="5056"/>
          <a:stretch>
            <a:fillRect/>
          </a:stretch>
        </p:blipFill>
        <p:spPr>
          <a:xfrm>
            <a:off x="3779912" y="4375426"/>
            <a:ext cx="4716524" cy="2077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upa 97"/>
          <p:cNvGrpSpPr/>
          <p:nvPr/>
        </p:nvGrpSpPr>
        <p:grpSpPr>
          <a:xfrm>
            <a:off x="0" y="944724"/>
            <a:ext cx="8963980" cy="5075324"/>
            <a:chOff x="0" y="1270000"/>
            <a:chExt cx="9144000" cy="5300663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395288" y="2133600"/>
              <a:ext cx="5689600" cy="4051300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pl-PL">
                <a:latin typeface="Times New Roman" charset="0"/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8027988" y="2062163"/>
              <a:ext cx="1116012" cy="4122737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pl-PL">
                <a:latin typeface="Times New Roman" charset="0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50825" y="2709863"/>
              <a:ext cx="2889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539750" y="2493963"/>
              <a:ext cx="431800" cy="368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0800" rIns="0" bIns="10800"/>
            <a:lstStyle/>
            <a:p>
              <a:r>
                <a:rPr lang="pl-PL" sz="900" b="1">
                  <a:latin typeface="Times New Roman" charset="0"/>
                </a:rPr>
                <a:t>Mokre</a:t>
              </a:r>
            </a:p>
            <a:p>
              <a:r>
                <a:rPr lang="pl-PL" sz="900" b="1">
                  <a:latin typeface="Times New Roman" charset="0"/>
                </a:rPr>
                <a:t>drewno</a:t>
              </a:r>
              <a:endParaRPr lang="pl-PL" sz="900">
                <a:latin typeface="Times New Roman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042988" y="1341438"/>
              <a:ext cx="0" cy="136525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16013" y="1270000"/>
              <a:ext cx="1398587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Powietrze pierwotne</a:t>
              </a:r>
            </a:p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(O</a:t>
              </a:r>
              <a:r>
                <a:rPr lang="pl-PL" sz="1000" baseline="-25000">
                  <a:latin typeface="Times New Roman" charset="0"/>
                </a:rPr>
                <a:t>2</a:t>
              </a:r>
              <a:r>
                <a:rPr lang="pl-PL" sz="1000">
                  <a:latin typeface="Times New Roman" charset="0"/>
                </a:rPr>
                <a:t>+N</a:t>
              </a:r>
              <a:r>
                <a:rPr lang="pl-PL" sz="1000" baseline="-25000">
                  <a:latin typeface="Times New Roman" charset="0"/>
                </a:rPr>
                <a:t>2</a:t>
              </a:r>
              <a:r>
                <a:rPr lang="pl-PL" sz="1000">
                  <a:latin typeface="Times New Roman" charset="0"/>
                </a:rPr>
                <a:t>)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971550" y="2709863"/>
              <a:ext cx="5048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476375" y="2493963"/>
              <a:ext cx="431800" cy="368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0800" rIns="0" bIns="10800"/>
            <a:lstStyle/>
            <a:p>
              <a:r>
                <a:rPr lang="pl-PL" sz="900" b="1">
                  <a:latin typeface="Times New Roman" charset="0"/>
                </a:rPr>
                <a:t>Suche</a:t>
              </a:r>
            </a:p>
            <a:p>
              <a:r>
                <a:rPr lang="pl-PL" sz="900" b="1">
                  <a:latin typeface="Times New Roman" charset="0"/>
                </a:rPr>
                <a:t>drewno</a:t>
              </a:r>
              <a:endParaRPr lang="pl-PL" sz="900">
                <a:latin typeface="Times New Roman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5148263" y="2278063"/>
              <a:ext cx="792162" cy="382111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pl-PL" sz="900">
                  <a:latin typeface="Times New Roman" charset="0"/>
                </a:rPr>
                <a:t>Goracy gaz </a:t>
              </a:r>
              <a:r>
                <a:rPr lang="pl-PL" sz="800">
                  <a:latin typeface="Times New Roman" charset="0"/>
                </a:rPr>
                <a:t>(t=max)</a:t>
              </a:r>
              <a:endParaRPr lang="pl-PL">
                <a:latin typeface="Times New Roman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492500" y="2133600"/>
              <a:ext cx="0" cy="4051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908175" y="2709863"/>
              <a:ext cx="57626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2484438" y="2493963"/>
              <a:ext cx="574675" cy="368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pl-PL" sz="900" b="1">
                  <a:latin typeface="Times New Roman" charset="0"/>
                </a:rPr>
                <a:t>Węgiel drzewny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059113" y="2709863"/>
              <a:ext cx="57626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3635375" y="2493963"/>
              <a:ext cx="592138" cy="368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pl-PL" sz="900" b="1">
                  <a:latin typeface="Times New Roman" charset="0"/>
                </a:rPr>
                <a:t>Gazy palne</a:t>
              </a:r>
              <a:endParaRPr lang="pl-PL">
                <a:latin typeface="Times New Roman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067175" y="2854325"/>
              <a:ext cx="1081088" cy="13668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828800" y="1846263"/>
              <a:ext cx="15922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Obszar podawania paliwa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343400" y="1846263"/>
              <a:ext cx="1512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Obszar spalania</a:t>
              </a: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8101013" y="2205038"/>
              <a:ext cx="935037" cy="392588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tIns="10800"/>
            <a:lstStyle/>
            <a:p>
              <a:r>
                <a:rPr lang="pl-PL" sz="1000">
                  <a:latin typeface="Times New Roman" charset="0"/>
                </a:rPr>
                <a:t>Gazy odlotowe</a:t>
              </a: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8243888" y="2565400"/>
              <a:ext cx="647700" cy="7921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pl-PL" sz="1000">
                  <a:latin typeface="Times New Roman" charset="0"/>
                </a:rPr>
                <a:t>H</a:t>
              </a:r>
              <a:r>
                <a:rPr lang="pl-PL" sz="1000" baseline="-25000">
                  <a:latin typeface="Times New Roman" charset="0"/>
                </a:rPr>
                <a:t>2</a:t>
              </a:r>
              <a:r>
                <a:rPr lang="pl-PL" sz="1000">
                  <a:latin typeface="Times New Roman" charset="0"/>
                </a:rPr>
                <a:t>O CO</a:t>
              </a:r>
              <a:r>
                <a:rPr lang="pl-PL" sz="1000" baseline="-25000">
                  <a:latin typeface="Times New Roman" charset="0"/>
                </a:rPr>
                <a:t>2</a:t>
              </a:r>
            </a:p>
            <a:p>
              <a:r>
                <a:rPr lang="pl-PL" sz="1000">
                  <a:latin typeface="Times New Roman" charset="0"/>
                </a:rPr>
                <a:t>N</a:t>
              </a:r>
              <a:r>
                <a:rPr lang="pl-PL" sz="1000" baseline="-25000">
                  <a:latin typeface="Times New Roman" charset="0"/>
                </a:rPr>
                <a:t>2 </a:t>
              </a:r>
              <a:r>
                <a:rPr lang="pl-PL" sz="1000">
                  <a:latin typeface="Times New Roman" charset="0"/>
                </a:rPr>
                <a:t>O</a:t>
              </a:r>
              <a:r>
                <a:rPr lang="pl-PL" sz="1000" baseline="-25000">
                  <a:latin typeface="Times New Roman" charset="0"/>
                </a:rPr>
                <a:t>2</a:t>
              </a:r>
              <a:endParaRPr lang="pl-PL" sz="1000">
                <a:latin typeface="Times New Roman" charset="0"/>
              </a:endParaRPr>
            </a:p>
            <a:p>
              <a:r>
                <a:rPr lang="pl-PL" sz="1000">
                  <a:latin typeface="Times New Roman" charset="0"/>
                </a:rPr>
                <a:t>CO NO</a:t>
              </a:r>
              <a:r>
                <a:rPr lang="pl-PL" sz="1000" baseline="-25000">
                  <a:latin typeface="Times New Roman" charset="0"/>
                </a:rPr>
                <a:t>x</a:t>
              </a:r>
            </a:p>
            <a:p>
              <a:r>
                <a:rPr lang="pl-PL" sz="1000">
                  <a:latin typeface="Times New Roman" charset="0"/>
                </a:rPr>
                <a:t>C</a:t>
              </a:r>
              <a:r>
                <a:rPr lang="pl-PL" sz="1000" baseline="-25000">
                  <a:latin typeface="Times New Roman" charset="0"/>
                </a:rPr>
                <a:t>x</a:t>
              </a:r>
              <a:r>
                <a:rPr lang="pl-PL" sz="1000">
                  <a:latin typeface="Times New Roman" charset="0"/>
                </a:rPr>
                <a:t>H</a:t>
              </a:r>
              <a:r>
                <a:rPr lang="pl-PL" sz="1000" baseline="-25000">
                  <a:latin typeface="Times New Roman" charset="0"/>
                </a:rPr>
                <a:t>y</a:t>
              </a:r>
              <a:endParaRPr lang="pl-PL" sz="1000">
                <a:latin typeface="Times New Roman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8243888" y="3429000"/>
              <a:ext cx="647700" cy="288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pl-PL" sz="1200" b="1">
                  <a:latin typeface="Times New Roman" charset="0"/>
                </a:rPr>
                <a:t>Smoła</a:t>
              </a:r>
              <a:endParaRPr lang="pl-PL">
                <a:latin typeface="Times New Roman" charset="0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8243888" y="3789363"/>
              <a:ext cx="720725" cy="1079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pl-PL" sz="900">
                  <a:latin typeface="Times New Roman" charset="0"/>
                  <a:cs typeface="Times New Roman" charset="0"/>
                </a:rPr>
                <a:t>Skrystalizowane zw. chem</a:t>
              </a:r>
              <a:r>
                <a:rPr lang="pl-PL" sz="900">
                  <a:latin typeface="Times New Roman" charset="0"/>
                </a:rPr>
                <a:t>iczne</a:t>
              </a:r>
              <a:r>
                <a:rPr lang="pl-PL" sz="900">
                  <a:latin typeface="Times New Roman" charset="0"/>
                  <a:cs typeface="Times New Roman" charset="0"/>
                </a:rPr>
                <a:t>: siarczany, węglany tlenki, chlorki,</a:t>
              </a:r>
              <a:r>
                <a:rPr lang="pl-PL" sz="900">
                  <a:latin typeface="Times New Roman" charset="0"/>
                </a:rPr>
                <a:t> </a:t>
              </a: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8243888" y="4941888"/>
              <a:ext cx="649287" cy="3603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pl-PL" sz="1000" b="1">
                  <a:latin typeface="Times New Roman" charset="0"/>
                </a:rPr>
                <a:t>Węgiel org.</a:t>
              </a:r>
              <a:endParaRPr lang="pl-PL" sz="1000">
                <a:latin typeface="Times New Roman" charset="0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8243888" y="5373688"/>
              <a:ext cx="647700" cy="288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pl-PL" sz="1200" b="1">
                  <a:latin typeface="Times New Roman" charset="0"/>
                </a:rPr>
                <a:t>Soot</a:t>
              </a:r>
            </a:p>
            <a:p>
              <a:pPr algn="l"/>
              <a:endParaRPr lang="pl-PL">
                <a:latin typeface="Times New Roman" charset="0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8243888" y="5734050"/>
              <a:ext cx="647700" cy="2873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pl-PL" sz="1200" b="1">
                  <a:latin typeface="Times New Roman" charset="0"/>
                </a:rPr>
                <a:t>Popiół</a:t>
              </a:r>
              <a:endParaRPr lang="pl-PL">
                <a:latin typeface="Times New Roman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5867400" y="5518150"/>
              <a:ext cx="23463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5867400" y="5878513"/>
              <a:ext cx="23463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867400" y="5086350"/>
              <a:ext cx="23463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5219700" y="2636838"/>
              <a:ext cx="647700" cy="9731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pl-PL" sz="1000" b="1" dirty="0">
                  <a:latin typeface="Times New Roman" charset="0"/>
                </a:rPr>
                <a:t>H</a:t>
              </a:r>
              <a:r>
                <a:rPr lang="pl-PL" sz="1000" b="1" baseline="-25000" dirty="0">
                  <a:latin typeface="Times New Roman" charset="0"/>
                </a:rPr>
                <a:t>2</a:t>
              </a:r>
              <a:r>
                <a:rPr lang="pl-PL" sz="1000" b="1" dirty="0">
                  <a:latin typeface="Times New Roman" charset="0"/>
                </a:rPr>
                <a:t>0 CO</a:t>
              </a:r>
              <a:r>
                <a:rPr lang="pl-PL" sz="1000" b="1" baseline="-25000" dirty="0">
                  <a:latin typeface="Times New Roman" charset="0"/>
                </a:rPr>
                <a:t>2</a:t>
              </a:r>
            </a:p>
            <a:p>
              <a:r>
                <a:rPr lang="pl-PL" sz="1000" b="1" dirty="0">
                  <a:latin typeface="Times New Roman" charset="0"/>
                </a:rPr>
                <a:t>CO NO</a:t>
              </a:r>
              <a:r>
                <a:rPr lang="pl-PL" sz="1000" b="1" baseline="-25000" dirty="0">
                  <a:latin typeface="Times New Roman" charset="0"/>
                </a:rPr>
                <a:t>x</a:t>
              </a:r>
            </a:p>
            <a:p>
              <a:r>
                <a:rPr lang="pl-PL" sz="1000" b="1" dirty="0">
                  <a:latin typeface="Times New Roman" charset="0"/>
                </a:rPr>
                <a:t>N</a:t>
              </a:r>
              <a:r>
                <a:rPr lang="pl-PL" sz="1000" b="1" baseline="-25000" dirty="0">
                  <a:latin typeface="Times New Roman" charset="0"/>
                </a:rPr>
                <a:t>2</a:t>
              </a:r>
              <a:r>
                <a:rPr lang="pl-PL" sz="1000" b="1" dirty="0">
                  <a:latin typeface="Times New Roman" charset="0"/>
                </a:rPr>
                <a:t> O</a:t>
              </a:r>
              <a:r>
                <a:rPr lang="pl-PL" sz="1000" b="1" baseline="-25000" dirty="0">
                  <a:latin typeface="Times New Roman" charset="0"/>
                </a:rPr>
                <a:t>2</a:t>
              </a:r>
              <a:endParaRPr lang="pl-PL" sz="1000" b="1" dirty="0">
                <a:latin typeface="Times New Roman" charset="0"/>
              </a:endParaRPr>
            </a:p>
            <a:p>
              <a:r>
                <a:rPr lang="pl-PL" sz="1000" b="1" dirty="0" err="1">
                  <a:latin typeface="Times New Roman" charset="0"/>
                </a:rPr>
                <a:t>C</a:t>
              </a:r>
              <a:r>
                <a:rPr lang="pl-PL" sz="1000" b="1" baseline="-25000" dirty="0" err="1">
                  <a:latin typeface="Times New Roman" charset="0"/>
                </a:rPr>
                <a:t>x</a:t>
              </a:r>
              <a:r>
                <a:rPr lang="pl-PL" sz="1000" b="1" dirty="0" err="1">
                  <a:latin typeface="Times New Roman" charset="0"/>
                </a:rPr>
                <a:t>H</a:t>
              </a:r>
              <a:r>
                <a:rPr lang="pl-PL" sz="1000" b="1" baseline="-25000" dirty="0" err="1">
                  <a:latin typeface="Times New Roman" charset="0"/>
                </a:rPr>
                <a:t>y</a:t>
              </a:r>
              <a:r>
                <a:rPr lang="pl-PL" sz="1000" b="1" baseline="-25000" dirty="0">
                  <a:latin typeface="Times New Roman" charset="0"/>
                </a:rPr>
                <a:t> , </a:t>
              </a:r>
              <a:r>
                <a:rPr lang="pl-PL" sz="1000" b="1" dirty="0">
                  <a:latin typeface="Times New Roman" charset="0"/>
                </a:rPr>
                <a:t>PAH</a:t>
              </a:r>
              <a:endParaRPr lang="pl-PL" sz="1000" b="1" baseline="-25000" dirty="0">
                <a:latin typeface="Times New Roman" charset="0"/>
              </a:endParaRPr>
            </a:p>
            <a:p>
              <a:r>
                <a:rPr lang="pl-PL" sz="1000" b="1" dirty="0">
                  <a:latin typeface="Times New Roman" charset="0"/>
                </a:rPr>
                <a:t>Smoła</a:t>
              </a:r>
            </a:p>
            <a:p>
              <a:endParaRPr lang="pl-PL" sz="1000" b="1" dirty="0">
                <a:latin typeface="Times New Roman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6588125" y="4221163"/>
              <a:ext cx="504825" cy="28892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36000" rIns="18000" bIns="0"/>
            <a:lstStyle/>
            <a:p>
              <a:r>
                <a:rPr lang="pl-PL" sz="1000" b="1">
                  <a:latin typeface="Times New Roman" charset="0"/>
                </a:rPr>
                <a:t>Jądro</a:t>
              </a:r>
              <a:endParaRPr lang="pl-PL" sz="1000">
                <a:latin typeface="Times New Roman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5867400" y="2997200"/>
              <a:ext cx="23463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7092950" y="4365625"/>
              <a:ext cx="112077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5867400" y="4365625"/>
              <a:ext cx="7207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5508625" y="611346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843213" y="3357563"/>
              <a:ext cx="592137" cy="368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pl-PL" sz="1000" b="1">
                  <a:latin typeface="Times New Roman" charset="0"/>
                </a:rPr>
                <a:t>Popiół</a:t>
              </a:r>
              <a:endParaRPr lang="pl-PL">
                <a:latin typeface="Times New Roman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5219700" y="5734050"/>
              <a:ext cx="647700" cy="2873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pl-PL" sz="1200" b="1">
                  <a:latin typeface="Times New Roman" charset="0"/>
                </a:rPr>
                <a:t>Popiół</a:t>
              </a:r>
              <a:endParaRPr lang="pl-PL">
                <a:latin typeface="Times New Roman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5219700" y="5373688"/>
              <a:ext cx="647700" cy="288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pl-PL" sz="1200" b="1">
                  <a:latin typeface="Times New Roman" charset="0"/>
                </a:rPr>
                <a:t>Sadza</a:t>
              </a:r>
              <a:endParaRPr lang="pl-PL">
                <a:latin typeface="Times New Roman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5219700" y="4941888"/>
              <a:ext cx="647700" cy="3603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pl-PL" sz="1000" b="1">
                  <a:latin typeface="Times New Roman" charset="0"/>
                </a:rPr>
                <a:t>Węgiel org.</a:t>
              </a:r>
              <a:endParaRPr lang="pl-PL" sz="1000">
                <a:latin typeface="Times New Roman" charset="0"/>
              </a:endParaRP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8027988" y="1773238"/>
              <a:ext cx="11160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Komin</a:t>
              </a: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3635375" y="4149725"/>
              <a:ext cx="576263" cy="368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pl-PL" sz="900" b="1">
                  <a:latin typeface="Times New Roman" charset="0"/>
                </a:rPr>
                <a:t>Niespalo-ne cząstki</a:t>
              </a: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635375" y="4725988"/>
              <a:ext cx="592138" cy="368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pl-PL" sz="1000" b="1">
                  <a:latin typeface="Times New Roman" charset="0"/>
                </a:rPr>
                <a:t>Popiół</a:t>
              </a:r>
              <a:endParaRPr lang="pl-PL">
                <a:latin typeface="Times New Roman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635375" y="5229225"/>
              <a:ext cx="592138" cy="368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4000" tIns="10800" rIns="54000" bIns="10800"/>
            <a:lstStyle/>
            <a:p>
              <a:r>
                <a:rPr lang="pl-PL" sz="1000" b="1">
                  <a:latin typeface="Times New Roman" charset="0"/>
                </a:rPr>
                <a:t>Para wodna</a:t>
              </a:r>
              <a:endParaRPr lang="pl-PL" sz="1000">
                <a:latin typeface="Times New Roman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468313" y="6454775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5508625" y="6454775"/>
              <a:ext cx="3455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3851275" y="6165850"/>
              <a:ext cx="1512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Wzrost temperatury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6084888" y="6165850"/>
              <a:ext cx="15827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Spadek temperatury</a:t>
              </a: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7956550" y="3573463"/>
              <a:ext cx="28733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7956550" y="2997200"/>
              <a:ext cx="0" cy="5762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7885113" y="2997200"/>
              <a:ext cx="0" cy="28813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7812088" y="2997200"/>
              <a:ext cx="0" cy="24495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7740650" y="2997200"/>
              <a:ext cx="0" cy="20891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7667625" y="2997200"/>
              <a:ext cx="0" cy="13684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0" y="2709863"/>
              <a:ext cx="395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1143000" y="2379663"/>
              <a:ext cx="685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Wysychanie</a:t>
              </a: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0" y="2379663"/>
              <a:ext cx="457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Drewno</a:t>
              </a: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1187450" y="2709863"/>
              <a:ext cx="0" cy="26638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187450" y="5373688"/>
              <a:ext cx="24479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1258888" y="2854325"/>
              <a:ext cx="35877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 150</a:t>
              </a:r>
              <a:r>
                <a:rPr lang="pl-PL" sz="800" baseline="30000">
                  <a:latin typeface="Times New Roman" charset="0"/>
                </a:rPr>
                <a:t>o</a:t>
              </a:r>
              <a:r>
                <a:rPr lang="pl-PL" sz="800">
                  <a:latin typeface="Times New Roman" charset="0"/>
                </a:rPr>
                <a:t>C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1908175" y="2349500"/>
              <a:ext cx="72072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800" dirty="0">
                  <a:latin typeface="Times New Roman" charset="0"/>
                </a:rPr>
                <a:t>Dekompozycja</a:t>
              </a: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5219700" y="3717925"/>
              <a:ext cx="647700" cy="1079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2000" tIns="72000" rIns="72000" bIns="72000"/>
            <a:lstStyle/>
            <a:p>
              <a:pPr>
                <a:spcBef>
                  <a:spcPct val="50000"/>
                </a:spcBef>
              </a:pPr>
              <a:r>
                <a:rPr lang="pl-PL" sz="900" b="1">
                  <a:latin typeface="Times New Roman" charset="0"/>
                </a:rPr>
                <a:t>K, Ca, S, Mg, Cl, Na, Si, P, Fe, Zn, Mn, Al</a:t>
              </a:r>
            </a:p>
            <a:p>
              <a:endParaRPr lang="pl-PL" sz="1000" b="1">
                <a:latin typeface="Times New Roman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2124075" y="2709863"/>
              <a:ext cx="0" cy="26638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2124075" y="4365625"/>
              <a:ext cx="15113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3132138" y="3717925"/>
              <a:ext cx="0" cy="11525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3132138" y="4870450"/>
              <a:ext cx="50323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132138" y="2709863"/>
              <a:ext cx="0" cy="6477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2124075" y="3862388"/>
              <a:ext cx="914400" cy="15716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l"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Około 85% masy</a:t>
              </a: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3059113" y="3933825"/>
              <a:ext cx="8651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H="1" flipV="1">
              <a:off x="3924300" y="2854325"/>
              <a:ext cx="0" cy="10795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V="1">
              <a:off x="4211638" y="4365625"/>
              <a:ext cx="9366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4427538" y="4221163"/>
              <a:ext cx="431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Utlenianie</a:t>
              </a: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4211638" y="5373688"/>
              <a:ext cx="4318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V="1">
              <a:off x="4643438" y="4654550"/>
              <a:ext cx="504825" cy="7191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 flipV="1">
              <a:off x="4211638" y="4510088"/>
              <a:ext cx="936625" cy="36036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4211638" y="2709863"/>
              <a:ext cx="4318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4643438" y="2709863"/>
              <a:ext cx="504825" cy="1295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4284663" y="1341438"/>
              <a:ext cx="0" cy="136525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3492500" y="17018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Text Box 78"/>
            <p:cNvSpPr txBox="1">
              <a:spLocks noChangeArrowheads="1"/>
            </p:cNvSpPr>
            <p:nvPr/>
          </p:nvSpPr>
          <p:spPr bwMode="auto">
            <a:xfrm>
              <a:off x="4427538" y="2565400"/>
              <a:ext cx="4318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Utlenianie</a:t>
              </a:r>
            </a:p>
          </p:txBody>
        </p:sp>
        <p:sp>
          <p:nvSpPr>
            <p:cNvPr id="79" name="Text Box 79"/>
            <p:cNvSpPr txBox="1">
              <a:spLocks noChangeArrowheads="1"/>
            </p:cNvSpPr>
            <p:nvPr/>
          </p:nvSpPr>
          <p:spPr bwMode="auto">
            <a:xfrm rot="3060000">
              <a:off x="4633119" y="3583781"/>
              <a:ext cx="4318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Synteza</a:t>
              </a: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4356100" y="2565400"/>
              <a:ext cx="0" cy="179705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H="1">
              <a:off x="4284663" y="2565400"/>
              <a:ext cx="71437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82" name="Text Box 82"/>
            <p:cNvSpPr txBox="1">
              <a:spLocks noChangeArrowheads="1"/>
            </p:cNvSpPr>
            <p:nvPr/>
          </p:nvSpPr>
          <p:spPr bwMode="auto">
            <a:xfrm>
              <a:off x="2195513" y="2854325"/>
              <a:ext cx="358775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150</a:t>
              </a:r>
              <a:r>
                <a:rPr lang="pl-PL" sz="800" baseline="30000">
                  <a:latin typeface="Times New Roman" charset="0"/>
                </a:rPr>
                <a:t>o</a:t>
              </a:r>
              <a:r>
                <a:rPr lang="pl-PL" sz="800">
                  <a:latin typeface="Times New Roman" charset="0"/>
                </a:rPr>
                <a:t>C do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600</a:t>
              </a:r>
              <a:r>
                <a:rPr lang="pl-PL" sz="800" baseline="30000">
                  <a:latin typeface="Times New Roman" charset="0"/>
                </a:rPr>
                <a:t>o</a:t>
              </a:r>
              <a:r>
                <a:rPr lang="pl-PL" sz="800">
                  <a:latin typeface="Times New Roman" charset="0"/>
                </a:rPr>
                <a:t>C</a:t>
              </a:r>
            </a:p>
          </p:txBody>
        </p:sp>
        <p:sp>
          <p:nvSpPr>
            <p:cNvPr id="83" name="Text Box 83"/>
            <p:cNvSpPr txBox="1">
              <a:spLocks noChangeArrowheads="1"/>
            </p:cNvSpPr>
            <p:nvPr/>
          </p:nvSpPr>
          <p:spPr bwMode="auto">
            <a:xfrm>
              <a:off x="2987675" y="2349500"/>
              <a:ext cx="72072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Gazyfikacja</a:t>
              </a:r>
            </a:p>
          </p:txBody>
        </p:sp>
        <p:sp>
          <p:nvSpPr>
            <p:cNvPr id="84" name="Text Box 84"/>
            <p:cNvSpPr txBox="1">
              <a:spLocks noChangeArrowheads="1"/>
            </p:cNvSpPr>
            <p:nvPr/>
          </p:nvSpPr>
          <p:spPr bwMode="auto">
            <a:xfrm>
              <a:off x="6227763" y="4797425"/>
              <a:ext cx="1582737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Wzrost poprzez aglomerację i adsorpcję</a:t>
              </a:r>
            </a:p>
          </p:txBody>
        </p:sp>
        <p:sp>
          <p:nvSpPr>
            <p:cNvPr id="85" name="Text Box 85"/>
            <p:cNvSpPr txBox="1">
              <a:spLocks noChangeArrowheads="1"/>
            </p:cNvSpPr>
            <p:nvPr/>
          </p:nvSpPr>
          <p:spPr bwMode="auto">
            <a:xfrm>
              <a:off x="7019925" y="4221163"/>
              <a:ext cx="7207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Koagulacja</a:t>
              </a:r>
            </a:p>
          </p:txBody>
        </p:sp>
        <p:sp>
          <p:nvSpPr>
            <p:cNvPr id="86" name="Text Box 86"/>
            <p:cNvSpPr txBox="1">
              <a:spLocks noChangeArrowheads="1"/>
            </p:cNvSpPr>
            <p:nvPr/>
          </p:nvSpPr>
          <p:spPr bwMode="auto">
            <a:xfrm>
              <a:off x="6084888" y="4221163"/>
              <a:ext cx="503237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Nukleacja</a:t>
              </a: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6156325" y="4581525"/>
              <a:ext cx="0" cy="5048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6227763" y="4581525"/>
              <a:ext cx="0" cy="9366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6300788" y="4581525"/>
              <a:ext cx="0" cy="12969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5867400" y="4581525"/>
              <a:ext cx="12969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7164388" y="4365625"/>
              <a:ext cx="0" cy="2159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92" name="Text Box 92"/>
            <p:cNvSpPr txBox="1">
              <a:spLocks noChangeArrowheads="1"/>
            </p:cNvSpPr>
            <p:nvPr/>
          </p:nvSpPr>
          <p:spPr bwMode="auto">
            <a:xfrm>
              <a:off x="7164388" y="3357563"/>
              <a:ext cx="503237" cy="68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Adsorpcja</a:t>
              </a:r>
            </a:p>
            <a:p>
              <a:pPr algn="r">
                <a:lnSpc>
                  <a:spcPct val="8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glównie C</a:t>
              </a:r>
              <a:r>
                <a:rPr lang="pl-PL" sz="800" baseline="-25000">
                  <a:latin typeface="Times New Roman" charset="0"/>
                </a:rPr>
                <a:t>x</a:t>
              </a:r>
              <a:r>
                <a:rPr lang="pl-PL" sz="800">
                  <a:latin typeface="Times New Roman" charset="0"/>
                </a:rPr>
                <a:t>H</a:t>
              </a:r>
              <a:r>
                <a:rPr lang="pl-PL" sz="800" baseline="-25000">
                  <a:latin typeface="Times New Roman" charset="0"/>
                </a:rPr>
                <a:t>y</a:t>
              </a:r>
            </a:p>
            <a:p>
              <a:pPr algn="r">
                <a:lnSpc>
                  <a:spcPct val="8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(PAH)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pl-PL" sz="800">
                <a:latin typeface="Times New Roman" charset="0"/>
              </a:endParaRPr>
            </a:p>
          </p:txBody>
        </p:sp>
        <p:sp>
          <p:nvSpPr>
            <p:cNvPr id="93" name="Text Box 93"/>
            <p:cNvSpPr txBox="1">
              <a:spLocks noChangeArrowheads="1"/>
            </p:cNvSpPr>
            <p:nvPr/>
          </p:nvSpPr>
          <p:spPr bwMode="auto">
            <a:xfrm>
              <a:off x="4356100" y="1270000"/>
              <a:ext cx="12827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Powietrze wtórne</a:t>
              </a:r>
            </a:p>
            <a:p>
              <a:pPr algn="l">
                <a:spcBef>
                  <a:spcPct val="50000"/>
                </a:spcBef>
              </a:pPr>
              <a:r>
                <a:rPr lang="pl-PL" sz="1000">
                  <a:latin typeface="Times New Roman" charset="0"/>
                </a:rPr>
                <a:t>(O</a:t>
              </a:r>
              <a:r>
                <a:rPr lang="pl-PL" sz="1000" baseline="-25000">
                  <a:latin typeface="Times New Roman" charset="0"/>
                </a:rPr>
                <a:t>2</a:t>
              </a:r>
              <a:r>
                <a:rPr lang="pl-PL" sz="1000">
                  <a:latin typeface="Times New Roman" charset="0"/>
                </a:rPr>
                <a:t>+N</a:t>
              </a:r>
              <a:r>
                <a:rPr lang="pl-PL" sz="1000" baseline="-25000">
                  <a:latin typeface="Times New Roman" charset="0"/>
                </a:rPr>
                <a:t>2</a:t>
              </a:r>
              <a:r>
                <a:rPr lang="pl-PL" sz="1000">
                  <a:latin typeface="Times New Roman" charset="0"/>
                </a:rPr>
                <a:t>)</a:t>
              </a:r>
            </a:p>
          </p:txBody>
        </p:sp>
        <p:sp>
          <p:nvSpPr>
            <p:cNvPr id="94" name="Text Box 94"/>
            <p:cNvSpPr txBox="1">
              <a:spLocks noChangeArrowheads="1"/>
            </p:cNvSpPr>
            <p:nvPr/>
          </p:nvSpPr>
          <p:spPr bwMode="auto">
            <a:xfrm>
              <a:off x="3132138" y="2565400"/>
              <a:ext cx="360362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C</a:t>
              </a:r>
              <a:r>
                <a:rPr lang="pl-PL" sz="800">
                  <a:latin typeface="Times New Roman" charset="0"/>
                  <a:cs typeface="Times New Roman" charset="0"/>
                </a:rPr>
                <a:t>→</a:t>
              </a:r>
              <a:r>
                <a:rPr lang="pl-PL" sz="800">
                  <a:latin typeface="Times New Roman" charset="0"/>
                </a:rPr>
                <a:t>CO</a:t>
              </a:r>
            </a:p>
          </p:txBody>
        </p:sp>
        <p:sp>
          <p:nvSpPr>
            <p:cNvPr id="95" name="Text Box 95"/>
            <p:cNvSpPr txBox="1">
              <a:spLocks noChangeArrowheads="1"/>
            </p:cNvSpPr>
            <p:nvPr/>
          </p:nvSpPr>
          <p:spPr bwMode="auto">
            <a:xfrm>
              <a:off x="6324600" y="5275263"/>
              <a:ext cx="1582738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Wzrost poprzez aglomerację i adsorpcję</a:t>
              </a:r>
            </a:p>
          </p:txBody>
        </p:sp>
        <p:sp>
          <p:nvSpPr>
            <p:cNvPr id="96" name="Text Box 96"/>
            <p:cNvSpPr txBox="1">
              <a:spLocks noChangeArrowheads="1"/>
            </p:cNvSpPr>
            <p:nvPr/>
          </p:nvSpPr>
          <p:spPr bwMode="auto">
            <a:xfrm>
              <a:off x="6324600" y="5580063"/>
              <a:ext cx="1582738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l-PL" sz="800">
                  <a:latin typeface="Times New Roman" charset="0"/>
                </a:rPr>
                <a:t>Wzrost poprzez aglomerację i adsorpcję</a:t>
              </a:r>
            </a:p>
          </p:txBody>
        </p:sp>
      </p:grpSp>
      <p:sp>
        <p:nvSpPr>
          <p:cNvPr id="97" name="Text Box 97"/>
          <p:cNvSpPr txBox="1">
            <a:spLocks noChangeArrowheads="1"/>
          </p:cNvSpPr>
          <p:nvPr/>
        </p:nvSpPr>
        <p:spPr bwMode="auto">
          <a:xfrm>
            <a:off x="323528" y="260648"/>
            <a:ext cx="83398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dirty="0"/>
              <a:t>Mechanizm powstawania </a:t>
            </a:r>
            <a:r>
              <a:rPr lang="pl-PL" b="1" dirty="0" smtClean="0"/>
              <a:t>cząstek PM </a:t>
            </a:r>
            <a:r>
              <a:rPr lang="pl-PL" b="1" dirty="0"/>
              <a:t>podczas spalania </a:t>
            </a:r>
            <a:r>
              <a:rPr lang="pl-PL" b="1" dirty="0" smtClean="0"/>
              <a:t>drewna</a:t>
            </a:r>
            <a:endParaRPr lang="pl-PL" sz="2000" dirty="0"/>
          </a:p>
        </p:txBody>
      </p:sp>
      <p:sp>
        <p:nvSpPr>
          <p:cNvPr id="99" name="Text Box 97"/>
          <p:cNvSpPr txBox="1">
            <a:spLocks noChangeArrowheads="1"/>
          </p:cNvSpPr>
          <p:nvPr/>
        </p:nvSpPr>
        <p:spPr bwMode="auto">
          <a:xfrm>
            <a:off x="395536" y="6057292"/>
            <a:ext cx="8339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u="sng" dirty="0"/>
              <a:t>Mechanizm </a:t>
            </a:r>
            <a:r>
              <a:rPr lang="pl-PL" sz="1600" u="sng" dirty="0" smtClean="0"/>
              <a:t>jest skomplikowany i bierze w nim udział wiele związków chemicznych, w tym toksycznych</a:t>
            </a:r>
            <a:endParaRPr lang="pl-PL"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1540" y="872716"/>
            <a:ext cx="8133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Cząstki PM powstające w procesie spalania biomasy to między innymi cząstki PM2.5, powstające w procesach kondensacji par.</a:t>
            </a:r>
          </a:p>
          <a:p>
            <a:pPr algn="l">
              <a:buFont typeface="Arial" pitchFamily="34" charset="0"/>
              <a:buChar char="•"/>
            </a:pPr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Procesów tych nie da się uniknąć, w temperaturze normalnej dla spalania biomasy.</a:t>
            </a:r>
          </a:p>
        </p:txBody>
      </p:sp>
      <p:pic>
        <p:nvPicPr>
          <p:cNvPr id="3" name="Picture 7" descr="9b-2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2952328" cy="295232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618" t="33094" r="52132" b="13258"/>
          <a:stretch>
            <a:fillRect/>
          </a:stretch>
        </p:blipFill>
        <p:spPr bwMode="auto">
          <a:xfrm>
            <a:off x="4211960" y="2528900"/>
            <a:ext cx="3591481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395536" y="5877272"/>
            <a:ext cx="8339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dirty="0" smtClean="0"/>
              <a:t>Cząstki PM ze spalania drewna na tle filtrów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772816"/>
            <a:ext cx="74528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W największym stopniu do zanieczyszczenia powietrza zewnętrznego przyczynia się spalanie biomasy</a:t>
            </a:r>
          </a:p>
          <a:p>
            <a:pPr algn="l"/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Emisje z różnego typu palenisk (indywidualne ogrzewacze, kominki) wynosiły 216-67 mg TSP/MJ (ok.460-200 mg/m</a:t>
            </a:r>
            <a:r>
              <a:rPr lang="pl-PL" baseline="30000" dirty="0" smtClean="0"/>
              <a:t>3</a:t>
            </a:r>
            <a:r>
              <a:rPr lang="pl-PL" dirty="0" smtClean="0"/>
              <a:t>)</a:t>
            </a:r>
            <a:endParaRPr lang="pl-PL" baseline="30000" dirty="0" smtClean="0"/>
          </a:p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• Podkreślono problem emisji </a:t>
            </a:r>
            <a:r>
              <a:rPr lang="pl-PL" dirty="0" err="1" smtClean="0"/>
              <a:t>BaP</a:t>
            </a:r>
            <a:r>
              <a:rPr lang="pl-PL" dirty="0" smtClean="0"/>
              <a:t> wraz z popiołem lotnym (cząstkami PM)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15492" y="692696"/>
            <a:ext cx="6340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Wyniki badania stanu powietrza w Styrii, Austria, 2019r.*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87524" y="5589240"/>
            <a:ext cx="88564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="1" dirty="0" smtClean="0"/>
              <a:t>* </a:t>
            </a:r>
            <a:r>
              <a:rPr lang="pl-PL" sz="1600" dirty="0" smtClean="0"/>
              <a:t>Rita </a:t>
            </a:r>
            <a:r>
              <a:rPr lang="pl-PL" sz="1600" dirty="0" err="1" smtClean="0"/>
              <a:t>Sturmlechner</a:t>
            </a:r>
            <a:r>
              <a:rPr lang="pl-PL" sz="1600" dirty="0" smtClean="0"/>
              <a:t> i inni:</a:t>
            </a:r>
            <a:r>
              <a:rPr lang="pl-PL" dirty="0" smtClean="0"/>
              <a:t> </a:t>
            </a:r>
            <a:r>
              <a:rPr lang="en-US" sz="1600" dirty="0" smtClean="0"/>
              <a:t>Real-life emission factor assessment for</a:t>
            </a:r>
            <a:r>
              <a:rPr lang="pl-PL" sz="1600" dirty="0" smtClean="0"/>
              <a:t> </a:t>
            </a:r>
            <a:r>
              <a:rPr lang="en-US" sz="1600" dirty="0" smtClean="0"/>
              <a:t>biomass heating appliances at a field</a:t>
            </a:r>
            <a:r>
              <a:rPr lang="pl-PL" sz="1600" dirty="0" smtClean="0"/>
              <a:t> </a:t>
            </a:r>
            <a:r>
              <a:rPr lang="en-US" sz="1600" dirty="0" smtClean="0"/>
              <a:t>measurement campaign in</a:t>
            </a:r>
            <a:r>
              <a:rPr lang="pl-PL" sz="1600" dirty="0" smtClean="0"/>
              <a:t> S</a:t>
            </a:r>
            <a:r>
              <a:rPr lang="en-US" sz="1600" dirty="0" err="1" smtClean="0"/>
              <a:t>tyria</a:t>
            </a:r>
            <a:r>
              <a:rPr lang="en-US" sz="1600" dirty="0" smtClean="0"/>
              <a:t>, </a:t>
            </a:r>
            <a:r>
              <a:rPr lang="pl-PL" sz="1600" dirty="0" smtClean="0"/>
              <a:t>A</a:t>
            </a:r>
            <a:r>
              <a:rPr lang="en-US" sz="1600" dirty="0" err="1" smtClean="0"/>
              <a:t>ustria</a:t>
            </a:r>
            <a:r>
              <a:rPr lang="pl-PL" sz="1600" dirty="0" smtClean="0"/>
              <a:t>, Air </a:t>
            </a:r>
            <a:r>
              <a:rPr lang="pl-PL" sz="1600" dirty="0" err="1" smtClean="0"/>
              <a:t>Pollution</a:t>
            </a:r>
            <a:r>
              <a:rPr lang="pl-PL" sz="1600" dirty="0" smtClean="0"/>
              <a:t> XXVII, s. 211-231, 2019.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cxnSp>
        <p:nvCxnSpPr>
          <p:cNvPr id="7" name="Łącznik prosty 6"/>
          <p:cNvCxnSpPr/>
          <p:nvPr/>
        </p:nvCxnSpPr>
        <p:spPr bwMode="auto">
          <a:xfrm>
            <a:off x="0" y="555323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43" r="26201"/>
          <a:stretch>
            <a:fillRect/>
          </a:stretch>
        </p:blipFill>
        <p:spPr bwMode="auto">
          <a:xfrm>
            <a:off x="480857" y="1196752"/>
            <a:ext cx="477894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87524" y="5589240"/>
            <a:ext cx="88564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600" dirty="0" smtClean="0"/>
              <a:t>Źródło rys.: Rita </a:t>
            </a:r>
            <a:r>
              <a:rPr lang="pl-PL" sz="1600" dirty="0" err="1" smtClean="0"/>
              <a:t>Sturmlechner</a:t>
            </a:r>
            <a:r>
              <a:rPr lang="pl-PL" sz="1600" dirty="0" smtClean="0"/>
              <a:t> i inni:</a:t>
            </a:r>
            <a:r>
              <a:rPr lang="pl-PL" dirty="0" smtClean="0"/>
              <a:t> </a:t>
            </a:r>
            <a:r>
              <a:rPr lang="en-US" sz="1600" dirty="0" smtClean="0"/>
              <a:t>Real-life emission factor assessment for</a:t>
            </a:r>
            <a:r>
              <a:rPr lang="pl-PL" sz="1600" dirty="0" smtClean="0"/>
              <a:t> </a:t>
            </a:r>
            <a:r>
              <a:rPr lang="en-US" sz="1600" dirty="0" smtClean="0"/>
              <a:t>biomass heating appliances at a field</a:t>
            </a:r>
            <a:r>
              <a:rPr lang="pl-PL" sz="1600" dirty="0" smtClean="0"/>
              <a:t> </a:t>
            </a:r>
            <a:r>
              <a:rPr lang="en-US" sz="1600" dirty="0" smtClean="0"/>
              <a:t>measurement campaign in</a:t>
            </a:r>
            <a:r>
              <a:rPr lang="pl-PL" sz="1600" dirty="0" smtClean="0"/>
              <a:t> S</a:t>
            </a:r>
            <a:r>
              <a:rPr lang="en-US" sz="1600" dirty="0" err="1" smtClean="0"/>
              <a:t>tyria</a:t>
            </a:r>
            <a:r>
              <a:rPr lang="en-US" sz="1600" dirty="0" smtClean="0"/>
              <a:t>, </a:t>
            </a:r>
            <a:r>
              <a:rPr lang="pl-PL" sz="1600" dirty="0" smtClean="0"/>
              <a:t>A</a:t>
            </a:r>
            <a:r>
              <a:rPr lang="en-US" sz="1600" dirty="0" err="1" smtClean="0"/>
              <a:t>ustria</a:t>
            </a:r>
            <a:r>
              <a:rPr lang="pl-PL" sz="1600" dirty="0" smtClean="0"/>
              <a:t>, Air </a:t>
            </a:r>
            <a:r>
              <a:rPr lang="pl-PL" sz="1600" dirty="0" err="1" smtClean="0"/>
              <a:t>Pollution</a:t>
            </a:r>
            <a:r>
              <a:rPr lang="pl-PL" sz="1600" dirty="0" smtClean="0"/>
              <a:t> XXVII, s. 211-231, 2019.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 bwMode="auto">
          <a:xfrm>
            <a:off x="0" y="555323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3206"/>
          <a:stretch>
            <a:fillRect/>
          </a:stretch>
        </p:blipFill>
        <p:spPr bwMode="auto">
          <a:xfrm>
            <a:off x="5436096" y="1022902"/>
            <a:ext cx="2592288" cy="33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59532" y="4617132"/>
            <a:ext cx="817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Jak widać najwyższą emisją cechują się kominki (</a:t>
            </a:r>
            <a:r>
              <a:rPr lang="pl-PL" i="1" dirty="0" err="1" smtClean="0"/>
              <a:t>room</a:t>
            </a:r>
            <a:r>
              <a:rPr lang="pl-PL" i="1" dirty="0" smtClean="0"/>
              <a:t> </a:t>
            </a:r>
            <a:r>
              <a:rPr lang="pl-PL" i="1" dirty="0" err="1" smtClean="0"/>
              <a:t>heaters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5556" y="1988840"/>
            <a:ext cx="74528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Spalanie biomasy ma znaczący wpływ na jakość powietrza w Europie i na Świecie</a:t>
            </a:r>
          </a:p>
          <a:p>
            <a:pPr algn="l"/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Badano emisje z 13 palenisk na biomasę (kotły, indywidualne ogrzewacze pomieszczeń). Wszystkie były nowoczesne (</a:t>
            </a:r>
            <a:r>
              <a:rPr lang="pl-PL" i="1" dirty="0" err="1" smtClean="0"/>
              <a:t>state-of-the-art</a:t>
            </a:r>
            <a:r>
              <a:rPr lang="pl-PL" i="1" dirty="0" smtClean="0"/>
              <a:t>)</a:t>
            </a:r>
            <a:r>
              <a:rPr lang="pl-PL" dirty="0" smtClean="0"/>
              <a:t>, wyprodukowane po 2015 roku i wyposażone w stopniowanie powietrza</a:t>
            </a:r>
            <a:endParaRPr lang="pl-PL" baseline="30000" dirty="0" smtClean="0"/>
          </a:p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• Spalano drewno bukowe oraz </a:t>
            </a:r>
            <a:r>
              <a:rPr lang="pl-PL" dirty="0" err="1" smtClean="0"/>
              <a:t>pellety</a:t>
            </a:r>
            <a:r>
              <a:rPr lang="pl-PL" dirty="0" smtClean="0"/>
              <a:t> klasy A1 (najwyższa)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4" y="728700"/>
            <a:ext cx="769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Badanie najnowszej konstrukcji palenisk i indywidualnych ogrzewaczy na biomasę w warunkach rzeczywistych*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7524" y="5589240"/>
            <a:ext cx="88564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="1" dirty="0" smtClean="0"/>
              <a:t>* </a:t>
            </a:r>
            <a:r>
              <a:rPr lang="pl-PL" sz="1600" dirty="0" err="1" smtClean="0"/>
              <a:t>Klauser</a:t>
            </a:r>
            <a:r>
              <a:rPr lang="pl-PL" sz="1600" dirty="0" smtClean="0"/>
              <a:t> F., </a:t>
            </a:r>
            <a:r>
              <a:rPr lang="pl-PL" sz="1600" dirty="0" err="1" smtClean="0"/>
              <a:t>Carlona</a:t>
            </a:r>
            <a:r>
              <a:rPr lang="pl-PL" sz="1600" dirty="0" smtClean="0"/>
              <a:t> E., </a:t>
            </a:r>
            <a:r>
              <a:rPr lang="pl-PL" sz="1600" dirty="0" err="1" smtClean="0"/>
              <a:t>Kistler</a:t>
            </a:r>
            <a:r>
              <a:rPr lang="pl-PL" sz="1600" dirty="0" smtClean="0"/>
              <a:t> M., </a:t>
            </a:r>
            <a:r>
              <a:rPr lang="pl-PL" sz="1600" dirty="0" err="1" smtClean="0"/>
              <a:t>Schmidl</a:t>
            </a:r>
            <a:r>
              <a:rPr lang="pl-PL" sz="1600" dirty="0" smtClean="0"/>
              <a:t> C., </a:t>
            </a:r>
            <a:r>
              <a:rPr lang="pl-PL" sz="1600" dirty="0" err="1" smtClean="0"/>
              <a:t>Schwabl</a:t>
            </a:r>
            <a:r>
              <a:rPr lang="pl-PL" sz="1600" dirty="0" smtClean="0"/>
              <a:t> M., </a:t>
            </a:r>
            <a:r>
              <a:rPr lang="pl-PL" sz="1600" dirty="0" err="1" smtClean="0"/>
              <a:t>Sturmlechner</a:t>
            </a:r>
            <a:r>
              <a:rPr lang="pl-PL" sz="1600" dirty="0" smtClean="0"/>
              <a:t> R., </a:t>
            </a:r>
            <a:r>
              <a:rPr lang="pl-PL" sz="1600" dirty="0" err="1" smtClean="0"/>
              <a:t>Haslinger</a:t>
            </a:r>
            <a:r>
              <a:rPr lang="pl-PL" sz="1600" dirty="0" smtClean="0"/>
              <a:t> W., </a:t>
            </a:r>
            <a:r>
              <a:rPr lang="pl-PL" sz="1600" dirty="0" err="1" smtClean="0"/>
              <a:t>Kasper-Giebl</a:t>
            </a:r>
            <a:r>
              <a:rPr lang="pl-PL" sz="1600" dirty="0" smtClean="0"/>
              <a:t> A.: </a:t>
            </a:r>
            <a:r>
              <a:rPr lang="en-US" sz="1600" dirty="0" smtClean="0"/>
              <a:t>Emission characterization of modern wood stoves under real-life oriented</a:t>
            </a:r>
            <a:r>
              <a:rPr lang="pl-PL" sz="1600" dirty="0" smtClean="0"/>
              <a:t> </a:t>
            </a:r>
            <a:r>
              <a:rPr lang="en-US" sz="1600" dirty="0" smtClean="0"/>
              <a:t>operating conditions</a:t>
            </a:r>
            <a:r>
              <a:rPr lang="pl-PL" sz="1600" dirty="0" smtClean="0"/>
              <a:t>, </a:t>
            </a:r>
            <a:r>
              <a:rPr lang="pl-PL" sz="1600" dirty="0" err="1" smtClean="0"/>
              <a:t>Atmospheric</a:t>
            </a:r>
            <a:r>
              <a:rPr lang="pl-PL" sz="1600" dirty="0" smtClean="0"/>
              <a:t> Environment 192, s.257-266, 2018.</a:t>
            </a:r>
            <a:r>
              <a:rPr lang="en-US" sz="1600" dirty="0" smtClean="0"/>
              <a:t> 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 bwMode="auto">
          <a:xfrm>
            <a:off x="0" y="555323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7524" y="5589240"/>
            <a:ext cx="88564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600" dirty="0" smtClean="0"/>
              <a:t>Źródło: </a:t>
            </a:r>
            <a:r>
              <a:rPr lang="pl-PL" sz="1600" dirty="0" err="1" smtClean="0"/>
              <a:t>Klauser</a:t>
            </a:r>
            <a:r>
              <a:rPr lang="pl-PL" sz="1600" dirty="0" smtClean="0"/>
              <a:t> F., </a:t>
            </a:r>
            <a:r>
              <a:rPr lang="pl-PL" sz="1600" dirty="0" err="1" smtClean="0"/>
              <a:t>Carlona</a:t>
            </a:r>
            <a:r>
              <a:rPr lang="pl-PL" sz="1600" dirty="0" smtClean="0"/>
              <a:t> E., </a:t>
            </a:r>
            <a:r>
              <a:rPr lang="pl-PL" sz="1600" dirty="0" err="1" smtClean="0"/>
              <a:t>Kistler</a:t>
            </a:r>
            <a:r>
              <a:rPr lang="pl-PL" sz="1600" dirty="0" smtClean="0"/>
              <a:t> M., </a:t>
            </a:r>
            <a:r>
              <a:rPr lang="pl-PL" sz="1600" dirty="0" err="1" smtClean="0"/>
              <a:t>Schmidl</a:t>
            </a:r>
            <a:r>
              <a:rPr lang="pl-PL" sz="1600" dirty="0" smtClean="0"/>
              <a:t> C., </a:t>
            </a:r>
            <a:r>
              <a:rPr lang="pl-PL" sz="1600" dirty="0" err="1" smtClean="0"/>
              <a:t>Schwabl</a:t>
            </a:r>
            <a:r>
              <a:rPr lang="pl-PL" sz="1600" dirty="0" smtClean="0"/>
              <a:t> M., </a:t>
            </a:r>
            <a:r>
              <a:rPr lang="pl-PL" sz="1600" dirty="0" err="1" smtClean="0"/>
              <a:t>Sturmlechner</a:t>
            </a:r>
            <a:r>
              <a:rPr lang="pl-PL" sz="1600" dirty="0" smtClean="0"/>
              <a:t> R., </a:t>
            </a:r>
            <a:r>
              <a:rPr lang="pl-PL" sz="1600" dirty="0" err="1" smtClean="0"/>
              <a:t>Haslinger</a:t>
            </a:r>
            <a:r>
              <a:rPr lang="pl-PL" sz="1600" dirty="0" smtClean="0"/>
              <a:t> W., </a:t>
            </a:r>
            <a:r>
              <a:rPr lang="pl-PL" sz="1600" dirty="0" err="1" smtClean="0"/>
              <a:t>Kasper-Giebl</a:t>
            </a:r>
            <a:r>
              <a:rPr lang="pl-PL" sz="1600" dirty="0" smtClean="0"/>
              <a:t> A.: </a:t>
            </a:r>
            <a:r>
              <a:rPr lang="en-US" sz="1600" dirty="0" smtClean="0"/>
              <a:t>Emission characterization of modern wood stoves under real-life oriented</a:t>
            </a:r>
            <a:r>
              <a:rPr lang="pl-PL" sz="1600" dirty="0" smtClean="0"/>
              <a:t> </a:t>
            </a:r>
            <a:r>
              <a:rPr lang="en-US" sz="1600" dirty="0" smtClean="0"/>
              <a:t>operating conditions</a:t>
            </a:r>
            <a:r>
              <a:rPr lang="pl-PL" sz="1600" dirty="0" smtClean="0"/>
              <a:t>, </a:t>
            </a:r>
            <a:r>
              <a:rPr lang="pl-PL" sz="1600" dirty="0" err="1" smtClean="0"/>
              <a:t>Atmospheric</a:t>
            </a:r>
            <a:r>
              <a:rPr lang="pl-PL" sz="1600" dirty="0" smtClean="0"/>
              <a:t> Environment 192, s.257-266, 2018.</a:t>
            </a:r>
            <a:r>
              <a:rPr lang="en-US" sz="1600" dirty="0" smtClean="0"/>
              <a:t> 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0" y="555323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18120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6984268" y="2492896"/>
            <a:ext cx="1908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dirty="0" smtClean="0"/>
              <a:t>TSP – </a:t>
            </a:r>
            <a:r>
              <a:rPr lang="pl-PL" sz="1600" dirty="0" err="1" smtClean="0"/>
              <a:t>total</a:t>
            </a:r>
            <a:r>
              <a:rPr lang="pl-PL" sz="1600" dirty="0" smtClean="0"/>
              <a:t> </a:t>
            </a:r>
            <a:r>
              <a:rPr lang="pl-PL" sz="1600" dirty="0" err="1" smtClean="0"/>
              <a:t>suspended</a:t>
            </a:r>
            <a:r>
              <a:rPr lang="pl-PL" sz="1600" dirty="0" smtClean="0"/>
              <a:t> </a:t>
            </a:r>
            <a:r>
              <a:rPr lang="pl-PL" sz="1600" dirty="0" err="1" smtClean="0"/>
              <a:t>particles</a:t>
            </a:r>
            <a:endParaRPr lang="pl-PL" sz="1600" dirty="0" smtClean="0"/>
          </a:p>
          <a:p>
            <a:pPr algn="l"/>
            <a:endParaRPr lang="pl-PL" sz="1600" dirty="0" smtClean="0"/>
          </a:p>
          <a:p>
            <a:pPr algn="l"/>
            <a:r>
              <a:rPr lang="pl-PL" sz="1600" dirty="0" smtClean="0"/>
              <a:t>FA – </a:t>
            </a:r>
            <a:r>
              <a:rPr lang="pl-PL" sz="1600" dirty="0" err="1" smtClean="0"/>
              <a:t>firewood</a:t>
            </a:r>
            <a:r>
              <a:rPr lang="pl-PL" sz="1600" dirty="0" smtClean="0"/>
              <a:t> </a:t>
            </a:r>
            <a:r>
              <a:rPr lang="pl-PL" sz="1600" dirty="0" err="1" smtClean="0"/>
              <a:t>appliance</a:t>
            </a:r>
            <a:endParaRPr lang="pl-PL" sz="1600" dirty="0" smtClean="0"/>
          </a:p>
          <a:p>
            <a:pPr algn="l"/>
            <a:endParaRPr lang="pl-PL" sz="1600" dirty="0" smtClean="0"/>
          </a:p>
          <a:p>
            <a:pPr algn="l"/>
            <a:r>
              <a:rPr lang="pl-PL" sz="1600" dirty="0" smtClean="0"/>
              <a:t>PS – </a:t>
            </a:r>
            <a:r>
              <a:rPr lang="pl-PL" sz="1600" dirty="0" err="1" smtClean="0"/>
              <a:t>pellet</a:t>
            </a:r>
            <a:r>
              <a:rPr lang="pl-PL" sz="1600" dirty="0" smtClean="0"/>
              <a:t> </a:t>
            </a:r>
            <a:r>
              <a:rPr lang="pl-PL" sz="1600" dirty="0" err="1" smtClean="0"/>
              <a:t>stove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 bwMode="auto">
          <a:xfrm>
            <a:off x="3023828" y="1124744"/>
            <a:ext cx="432048" cy="40324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5688124" y="1088740"/>
            <a:ext cx="432048" cy="40324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1277</Words>
  <Application>Microsoft Office PowerPoint</Application>
  <PresentationFormat>Pokaz na ekranie (4:3)</PresentationFormat>
  <Paragraphs>194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Projekt domyślny</vt:lpstr>
      <vt:lpstr>Spalanie biomasy stałej w domowych paleniskach  Dr hab. inż. Rafał Rajczyk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Tytul do studiownnia</dc:title>
  <dc:creator>AstenGroup36</dc:creator>
  <cp:lastModifiedBy>Admin</cp:lastModifiedBy>
  <cp:revision>189</cp:revision>
  <dcterms:created xsi:type="dcterms:W3CDTF">2016-02-26T14:10:45Z</dcterms:created>
  <dcterms:modified xsi:type="dcterms:W3CDTF">2020-01-21T16:51:57Z</dcterms:modified>
</cp:coreProperties>
</file>